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324" r:id="rId2"/>
    <p:sldId id="261" r:id="rId3"/>
    <p:sldId id="352" r:id="rId4"/>
    <p:sldId id="273" r:id="rId5"/>
    <p:sldId id="286" r:id="rId6"/>
    <p:sldId id="268" r:id="rId7"/>
    <p:sldId id="311" r:id="rId8"/>
    <p:sldId id="313" r:id="rId9"/>
    <p:sldId id="315" r:id="rId10"/>
    <p:sldId id="356" r:id="rId11"/>
    <p:sldId id="357" r:id="rId12"/>
    <p:sldId id="358" r:id="rId13"/>
    <p:sldId id="354" r:id="rId14"/>
    <p:sldId id="359" r:id="rId15"/>
    <p:sldId id="360" r:id="rId16"/>
    <p:sldId id="361" r:id="rId17"/>
    <p:sldId id="362" r:id="rId18"/>
    <p:sldId id="363" r:id="rId19"/>
    <p:sldId id="364" r:id="rId20"/>
    <p:sldId id="355" r:id="rId21"/>
    <p:sldId id="365" r:id="rId22"/>
    <p:sldId id="367" r:id="rId23"/>
    <p:sldId id="366" r:id="rId24"/>
    <p:sldId id="368" r:id="rId25"/>
    <p:sldId id="370" r:id="rId26"/>
    <p:sldId id="371" r:id="rId27"/>
    <p:sldId id="316" r:id="rId28"/>
    <p:sldId id="372" r:id="rId29"/>
    <p:sldId id="373" r:id="rId30"/>
    <p:sldId id="374" r:id="rId31"/>
    <p:sldId id="375" r:id="rId32"/>
    <p:sldId id="378" r:id="rId33"/>
    <p:sldId id="376" r:id="rId34"/>
    <p:sldId id="377" r:id="rId35"/>
    <p:sldId id="379" r:id="rId36"/>
    <p:sldId id="421" r:id="rId37"/>
    <p:sldId id="422" r:id="rId38"/>
    <p:sldId id="380" r:id="rId39"/>
    <p:sldId id="381" r:id="rId40"/>
    <p:sldId id="386" r:id="rId41"/>
    <p:sldId id="424" r:id="rId42"/>
    <p:sldId id="387" r:id="rId43"/>
    <p:sldId id="388" r:id="rId44"/>
    <p:sldId id="390" r:id="rId45"/>
    <p:sldId id="391" r:id="rId46"/>
    <p:sldId id="392" r:id="rId47"/>
    <p:sldId id="393" r:id="rId48"/>
    <p:sldId id="397" r:id="rId49"/>
    <p:sldId id="425" r:id="rId50"/>
    <p:sldId id="420" r:id="rId51"/>
    <p:sldId id="410" r:id="rId52"/>
    <p:sldId id="401" r:id="rId53"/>
    <p:sldId id="402" r:id="rId54"/>
    <p:sldId id="403" r:id="rId55"/>
    <p:sldId id="408" r:id="rId56"/>
    <p:sldId id="404" r:id="rId57"/>
    <p:sldId id="318" r:id="rId58"/>
    <p:sldId id="411" r:id="rId59"/>
    <p:sldId id="412" r:id="rId60"/>
    <p:sldId id="413" r:id="rId61"/>
    <p:sldId id="414" r:id="rId62"/>
    <p:sldId id="415" r:id="rId63"/>
    <p:sldId id="416" r:id="rId64"/>
    <p:sldId id="418" r:id="rId65"/>
    <p:sldId id="41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99C38-CD77-4D22-B8BC-BF64D58322DF}" type="datetimeFigureOut">
              <a:rPr lang="pt-BR" smtClean="0"/>
              <a:t>28/11/2019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B40FA-5F14-4A92-8E7E-C67410B56206}" type="slidenum">
              <a:rPr lang="pt-BR" smtClean="0"/>
              <a:t>‹nº›</a:t>
            </a:fld>
            <a:endParaRPr lang="pt-BR"/>
          </a:p>
        </p:txBody>
      </p:sp>
    </p:spTree>
    <p:extLst>
      <p:ext uri="{BB962C8B-B14F-4D97-AF65-F5344CB8AC3E}">
        <p14:creationId xmlns:p14="http://schemas.microsoft.com/office/powerpoint/2010/main" val="3514492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59786D85-261F-429E-9419-3D2DB4A1CCB3}" type="slidenum">
              <a:rPr lang="pt-BR" smtClean="0"/>
              <a:t>1</a:t>
            </a:fld>
            <a:endParaRPr lang="pt-BR"/>
          </a:p>
        </p:txBody>
      </p:sp>
    </p:spTree>
    <p:extLst>
      <p:ext uri="{BB962C8B-B14F-4D97-AF65-F5344CB8AC3E}">
        <p14:creationId xmlns:p14="http://schemas.microsoft.com/office/powerpoint/2010/main" val="2518361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28/11/2019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17287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28/11/2019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83042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28/11/2019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399488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28/11/2019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15160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Date Placeholder 3"/>
          <p:cNvSpPr>
            <a:spLocks noGrp="1"/>
          </p:cNvSpPr>
          <p:nvPr>
            <p:ph type="dt" sz="half" idx="10"/>
          </p:nvPr>
        </p:nvSpPr>
        <p:spPr/>
        <p:txBody>
          <a:bodyPr/>
          <a:lstStyle/>
          <a:p>
            <a:fld id="{EFF953BC-0EE2-4F12-AA28-7F8576818613}" type="datetimeFigureOut">
              <a:rPr lang="pt-BR" smtClean="0"/>
              <a:t>28/11/2019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64913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FF953BC-0EE2-4F12-AA28-7F8576818613}" type="datetimeFigureOut">
              <a:rPr lang="pt-BR" smtClean="0"/>
              <a:t>28/11/2019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30173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EFF953BC-0EE2-4F12-AA28-7F8576818613}" type="datetimeFigureOut">
              <a:rPr lang="pt-BR" smtClean="0"/>
              <a:t>28/11/2019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18825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EFF953BC-0EE2-4F12-AA28-7F8576818613}" type="datetimeFigureOut">
              <a:rPr lang="pt-BR" smtClean="0"/>
              <a:t>28/11/2019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89212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F953BC-0EE2-4F12-AA28-7F8576818613}" type="datetimeFigureOut">
              <a:rPr lang="pt-BR" smtClean="0"/>
              <a:t>28/11/2019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3757743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Date Placeholder 4"/>
          <p:cNvSpPr>
            <a:spLocks noGrp="1"/>
          </p:cNvSpPr>
          <p:nvPr>
            <p:ph type="dt" sz="half" idx="10"/>
          </p:nvPr>
        </p:nvSpPr>
        <p:spPr/>
        <p:txBody>
          <a:bodyPr/>
          <a:lstStyle/>
          <a:p>
            <a:fld id="{EFF953BC-0EE2-4F12-AA28-7F8576818613}" type="datetimeFigureOut">
              <a:rPr lang="pt-BR" smtClean="0"/>
              <a:t>28/11/2019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405515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Date Placeholder 4"/>
          <p:cNvSpPr>
            <a:spLocks noGrp="1"/>
          </p:cNvSpPr>
          <p:nvPr>
            <p:ph type="dt" sz="half" idx="10"/>
          </p:nvPr>
        </p:nvSpPr>
        <p:spPr/>
        <p:txBody>
          <a:bodyPr/>
          <a:lstStyle/>
          <a:p>
            <a:fld id="{EFF953BC-0EE2-4F12-AA28-7F8576818613}" type="datetimeFigureOut">
              <a:rPr lang="pt-BR" smtClean="0"/>
              <a:t>28/11/2019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12092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953BC-0EE2-4F12-AA28-7F8576818613}" type="datetimeFigureOut">
              <a:rPr lang="pt-BR" smtClean="0"/>
              <a:t>28/11/2019</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CB688-FE43-4FDB-BA26-4C25BC8A31F7}" type="slidenum">
              <a:rPr lang="pt-BR" smtClean="0"/>
              <a:t>‹nº›</a:t>
            </a:fld>
            <a:endParaRPr lang="pt-BR"/>
          </a:p>
        </p:txBody>
      </p:sp>
    </p:spTree>
    <p:extLst>
      <p:ext uri="{BB962C8B-B14F-4D97-AF65-F5344CB8AC3E}">
        <p14:creationId xmlns:p14="http://schemas.microsoft.com/office/powerpoint/2010/main" val="3869931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image" Target="../media/image25.png"/><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0.wmf"/><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32.wmf"/><Relationship Id="rId17" Type="http://schemas.openxmlformats.org/officeDocument/2006/relationships/image" Target="../media/image37.png"/><Relationship Id="rId2" Type="http://schemas.openxmlformats.org/officeDocument/2006/relationships/slideLayout" Target="../slideLayouts/slideLayout7.xml"/><Relationship Id="rId16" Type="http://schemas.openxmlformats.org/officeDocument/2006/relationships/image" Target="../media/image34.wmf"/><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7.bin"/><Relationship Id="rId14" Type="http://schemas.openxmlformats.org/officeDocument/2006/relationships/image" Target="../media/image33.wm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5.wmf"/></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09800" y="2098766"/>
            <a:ext cx="7772400" cy="2481943"/>
          </a:xfrm>
        </p:spPr>
        <p:txBody>
          <a:bodyPr>
            <a:normAutofit/>
          </a:bodyPr>
          <a:lstStyle/>
          <a:p>
            <a:r>
              <a:rPr lang="pt-BR" sz="3600" b="1" dirty="0">
                <a:solidFill>
                  <a:schemeClr val="bg1"/>
                </a:solidFill>
              </a:rPr>
              <a:t>Análise de Experimentos em Genética e Melhoramento de Plantas</a:t>
            </a:r>
            <a:br>
              <a:rPr lang="pt-BR" sz="3600" b="1" dirty="0">
                <a:solidFill>
                  <a:schemeClr val="bg1"/>
                </a:solidFill>
              </a:rPr>
            </a:br>
            <a:r>
              <a:rPr lang="pt-BR" sz="3600" b="1" dirty="0">
                <a:solidFill>
                  <a:schemeClr val="bg1"/>
                </a:solidFill>
              </a:rPr>
              <a:t/>
            </a:r>
            <a:br>
              <a:rPr lang="pt-BR" sz="3600" b="1" dirty="0">
                <a:solidFill>
                  <a:schemeClr val="bg1"/>
                </a:solidFill>
              </a:rPr>
            </a:br>
            <a:r>
              <a:rPr lang="pt-BR" sz="2400" b="1" dirty="0">
                <a:solidFill>
                  <a:schemeClr val="bg1"/>
                </a:solidFill>
              </a:rPr>
              <a:t>Princípios Básicos Da Experimentação e Suas Implicações Na Genética e No Melhoramento De Plantas</a:t>
            </a:r>
          </a:p>
        </p:txBody>
      </p:sp>
      <p:sp>
        <p:nvSpPr>
          <p:cNvPr id="4" name="Caixa de texto 9"/>
          <p:cNvSpPr txBox="1"/>
          <p:nvPr/>
        </p:nvSpPr>
        <p:spPr>
          <a:xfrm>
            <a:off x="2505944" y="5745997"/>
            <a:ext cx="7704856" cy="10801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r">
              <a:lnSpc>
                <a:spcPct val="115000"/>
              </a:lnSpc>
            </a:pPr>
            <a:r>
              <a:rPr lang="pt-BR" sz="2000" b="1" dirty="0">
                <a:solidFill>
                  <a:schemeClr val="bg1"/>
                </a:solidFill>
                <a:latin typeface="+mj-lt"/>
                <a:ea typeface="+mj-ea"/>
                <a:cs typeface="+mj-cs"/>
              </a:rPr>
              <a:t>Vinícius Quintão Carneiro</a:t>
            </a:r>
          </a:p>
          <a:p>
            <a:pPr algn="r">
              <a:lnSpc>
                <a:spcPct val="115000"/>
              </a:lnSpc>
              <a:spcAft>
                <a:spcPts val="1000"/>
              </a:spcAft>
            </a:pPr>
            <a:r>
              <a:rPr lang="pt-BR" sz="2000" b="1" dirty="0">
                <a:solidFill>
                  <a:schemeClr val="bg1"/>
                </a:solidFill>
                <a:latin typeface="+mj-lt"/>
                <a:ea typeface="+mj-ea"/>
                <a:cs typeface="+mj-cs"/>
              </a:rPr>
              <a:t>vinicius.carneiro@ufla.br</a:t>
            </a:r>
          </a:p>
        </p:txBody>
      </p:sp>
      <p:pic>
        <p:nvPicPr>
          <p:cNvPr id="5" name="Imagem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90545" y="1202524"/>
            <a:ext cx="59062"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ítulo 1"/>
          <p:cNvSpPr txBox="1">
            <a:spLocks/>
          </p:cNvSpPr>
          <p:nvPr/>
        </p:nvSpPr>
        <p:spPr>
          <a:xfrm>
            <a:off x="2110978" y="52388"/>
            <a:ext cx="8229600" cy="1143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2000" b="1" dirty="0">
                <a:solidFill>
                  <a:schemeClr val="bg1"/>
                </a:solidFill>
              </a:rPr>
              <a:t>Universidade Federal de Lavras</a:t>
            </a:r>
            <a:br>
              <a:rPr lang="pt-BR" sz="2000" b="1" dirty="0">
                <a:solidFill>
                  <a:schemeClr val="bg1"/>
                </a:solidFill>
              </a:rPr>
            </a:br>
            <a:r>
              <a:rPr lang="pt-BR" sz="2000" b="1" dirty="0">
                <a:solidFill>
                  <a:schemeClr val="bg1"/>
                </a:solidFill>
              </a:rPr>
              <a:t>Departamento de Biologia</a:t>
            </a:r>
            <a:br>
              <a:rPr lang="pt-BR" sz="2000" b="1" dirty="0">
                <a:solidFill>
                  <a:schemeClr val="bg1"/>
                </a:solidFill>
              </a:rPr>
            </a:br>
            <a:r>
              <a:rPr lang="pt-BR" sz="2000" b="1" dirty="0">
                <a:solidFill>
                  <a:schemeClr val="bg1"/>
                </a:solidFill>
              </a:rPr>
              <a:t>Programa de Pós-Graduação em Genética e Melhoramento de Plantas</a:t>
            </a:r>
          </a:p>
        </p:txBody>
      </p:sp>
      <p:pic>
        <p:nvPicPr>
          <p:cNvPr id="1030" name="Picture 6"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545" y="179676"/>
            <a:ext cx="1243325" cy="932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Imagem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2976" y="133350"/>
            <a:ext cx="1023938" cy="1023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4" name="Picture 2" descr="Resultado de imagem para ensaio vc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2192000" cy="6847312"/>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1973139" y="2174966"/>
            <a:ext cx="8633730" cy="298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pt-BR" sz="4800" b="1" dirty="0">
                <a:solidFill>
                  <a:schemeClr val="bg1"/>
                </a:solidFill>
              </a:rPr>
              <a:t>PGM547: Experimentação no Melhoramento de Plantas</a:t>
            </a:r>
          </a:p>
          <a:p>
            <a:pPr>
              <a:lnSpc>
                <a:spcPct val="100000"/>
              </a:lnSpc>
            </a:pPr>
            <a:endParaRPr lang="pt-BR" sz="3600" b="1" dirty="0" smtClean="0">
              <a:solidFill>
                <a:schemeClr val="bg1"/>
              </a:solidFill>
            </a:endParaRPr>
          </a:p>
          <a:p>
            <a:r>
              <a:rPr lang="pt-BR" sz="3600" b="1" dirty="0" smtClean="0">
                <a:solidFill>
                  <a:schemeClr val="bg1"/>
                </a:solidFill>
              </a:rPr>
              <a:t>Aula 10: Blocos Incompletos</a:t>
            </a:r>
            <a:endParaRPr lang="pt-BR" sz="3600" b="1" dirty="0">
              <a:solidFill>
                <a:schemeClr val="bg1"/>
              </a:solidFill>
            </a:endParaRPr>
          </a:p>
          <a:p>
            <a:pPr>
              <a:lnSpc>
                <a:spcPct val="100000"/>
              </a:lnSpc>
            </a:pPr>
            <a:endParaRPr lang="pt-BR" sz="3600" b="1" dirty="0" smtClean="0">
              <a:solidFill>
                <a:schemeClr val="bg1"/>
              </a:solidFill>
            </a:endParaRPr>
          </a:p>
          <a:p>
            <a:pPr>
              <a:lnSpc>
                <a:spcPct val="115000"/>
              </a:lnSpc>
            </a:pPr>
            <a:r>
              <a:rPr lang="pt-BR" sz="2200" b="1" dirty="0">
                <a:solidFill>
                  <a:schemeClr val="bg1"/>
                </a:solidFill>
              </a:rPr>
              <a:t>Vinícius Quintão Carneiro</a:t>
            </a:r>
          </a:p>
          <a:p>
            <a:pPr>
              <a:lnSpc>
                <a:spcPct val="115000"/>
              </a:lnSpc>
              <a:spcAft>
                <a:spcPts val="1000"/>
              </a:spcAft>
            </a:pPr>
            <a:r>
              <a:rPr lang="pt-BR" sz="2200" b="1" dirty="0" smtClean="0">
                <a:solidFill>
                  <a:schemeClr val="bg1"/>
                </a:solidFill>
              </a:rPr>
              <a:t>vinicius.carneiro@ufla.br</a:t>
            </a:r>
            <a:r>
              <a:rPr lang="pt-BR" sz="3600" b="1" dirty="0" smtClean="0">
                <a:solidFill>
                  <a:schemeClr val="bg1"/>
                </a:solidFill>
              </a:rPr>
              <a:t/>
            </a:r>
            <a:br>
              <a:rPr lang="pt-BR" sz="3600" b="1" dirty="0" smtClean="0">
                <a:solidFill>
                  <a:schemeClr val="bg1"/>
                </a:solidFill>
              </a:rPr>
            </a:br>
            <a:endParaRPr lang="pt-BR" sz="3600" b="1" dirty="0" smtClean="0">
              <a:solidFill>
                <a:schemeClr val="bg1"/>
              </a:solidFill>
            </a:endParaRPr>
          </a:p>
        </p:txBody>
      </p:sp>
      <p:sp>
        <p:nvSpPr>
          <p:cNvPr id="11" name="Título 1"/>
          <p:cNvSpPr txBox="1">
            <a:spLocks/>
          </p:cNvSpPr>
          <p:nvPr/>
        </p:nvSpPr>
        <p:spPr>
          <a:xfrm>
            <a:off x="2263378" y="204788"/>
            <a:ext cx="8229600" cy="1143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2000" b="1" dirty="0">
                <a:solidFill>
                  <a:schemeClr val="bg1"/>
                </a:solidFill>
              </a:rPr>
              <a:t>Universidade Federal de Lavras</a:t>
            </a:r>
            <a:br>
              <a:rPr lang="pt-BR" sz="2000" b="1" dirty="0">
                <a:solidFill>
                  <a:schemeClr val="bg1"/>
                </a:solidFill>
              </a:rPr>
            </a:br>
            <a:r>
              <a:rPr lang="pt-BR" sz="2000" b="1" dirty="0">
                <a:solidFill>
                  <a:schemeClr val="bg1"/>
                </a:solidFill>
              </a:rPr>
              <a:t>Departamento de Biologia</a:t>
            </a:r>
            <a:br>
              <a:rPr lang="pt-BR" sz="2000" b="1" dirty="0">
                <a:solidFill>
                  <a:schemeClr val="bg1"/>
                </a:solidFill>
              </a:rPr>
            </a:br>
            <a:r>
              <a:rPr lang="pt-BR" sz="2000" b="1" dirty="0">
                <a:solidFill>
                  <a:schemeClr val="bg1"/>
                </a:solidFill>
              </a:rPr>
              <a:t>Programa de Mestrado Profissional em Genética e Melhoramento de Plantas</a:t>
            </a:r>
            <a:endParaRPr lang="pt-BR" sz="2000" b="1" dirty="0">
              <a:solidFill>
                <a:schemeClr val="bg1"/>
              </a:solidFill>
            </a:endParaRPr>
          </a:p>
        </p:txBody>
      </p:sp>
      <p:pic>
        <p:nvPicPr>
          <p:cNvPr id="12" name="Picture 6"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945" y="332076"/>
            <a:ext cx="1243325" cy="932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3" name="Picture 8" descr="Imagem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5376" y="285750"/>
            <a:ext cx="1023938" cy="1023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91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9"/>
          <p:cNvSpPr txBox="1">
            <a:spLocks noChangeArrowheads="1"/>
          </p:cNvSpPr>
          <p:nvPr/>
        </p:nvSpPr>
        <p:spPr bwMode="auto">
          <a:xfrm>
            <a:off x="2208213" y="672686"/>
            <a:ext cx="771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indent="-342900" algn="just" eaLnBrk="1" hangingPunct="1">
              <a:spcBef>
                <a:spcPct val="50000"/>
              </a:spcBef>
              <a:buFont typeface="Wingdings" panose="05000000000000000000" pitchFamily="2" charset="2"/>
              <a:buChar char="Ø"/>
            </a:pPr>
            <a:r>
              <a:rPr lang="pt-BR" altLang="en-US" sz="2000" dirty="0">
                <a:latin typeface="Century Gothic" panose="020B0502020202020204" pitchFamily="34" charset="0"/>
              </a:rPr>
              <a:t> Caracteres-alvo de melhoramento genético</a:t>
            </a:r>
          </a:p>
        </p:txBody>
      </p:sp>
      <p:sp>
        <p:nvSpPr>
          <p:cNvPr id="15" name="Text Box 19"/>
          <p:cNvSpPr txBox="1">
            <a:spLocks noChangeArrowheads="1"/>
          </p:cNvSpPr>
          <p:nvPr/>
        </p:nvSpPr>
        <p:spPr bwMode="auto">
          <a:xfrm>
            <a:off x="2495550" y="1320387"/>
            <a:ext cx="3384550" cy="317009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Produção de grãos</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Volume de madeira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a:t>
            </a:r>
            <a:r>
              <a:rPr lang="pt-BR" altLang="en-US" sz="2000" dirty="0" err="1">
                <a:latin typeface="Century Gothic" panose="020B0502020202020204" pitchFamily="34" charset="0"/>
              </a:rPr>
              <a:t>Brix</a:t>
            </a:r>
            <a:r>
              <a:rPr lang="pt-BR" altLang="en-US" sz="2000" dirty="0">
                <a:latin typeface="Century Gothic" panose="020B0502020202020204" pitchFamily="34" charset="0"/>
              </a:rPr>
              <a:t> </a:t>
            </a:r>
            <a:endParaRPr lang="pt-BR" altLang="en-US" sz="2000" dirty="0" smtClean="0">
              <a:latin typeface="Century Gothic" panose="020B0502020202020204" pitchFamily="34" charset="0"/>
            </a:endParaRP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a:t>
            </a:r>
            <a:r>
              <a:rPr lang="pt-BR" altLang="en-US" sz="2000" dirty="0" smtClean="0">
                <a:latin typeface="Century Gothic" panose="020B0502020202020204" pitchFamily="34" charset="0"/>
              </a:rPr>
              <a:t>Rendimento </a:t>
            </a:r>
            <a:r>
              <a:rPr lang="pt-BR" altLang="en-US" sz="2000" dirty="0">
                <a:latin typeface="Century Gothic" panose="020B0502020202020204" pitchFamily="34" charset="0"/>
              </a:rPr>
              <a:t>de polpa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Teor de proteína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Resistência a pragas</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Tolerância a estresses</a:t>
            </a:r>
          </a:p>
        </p:txBody>
      </p:sp>
      <p:grpSp>
        <p:nvGrpSpPr>
          <p:cNvPr id="2" name="Group 13"/>
          <p:cNvGrpSpPr>
            <a:grpSpLocks/>
          </p:cNvGrpSpPr>
          <p:nvPr/>
        </p:nvGrpSpPr>
        <p:grpSpPr bwMode="auto">
          <a:xfrm>
            <a:off x="6024563" y="1175924"/>
            <a:ext cx="4462462" cy="2447925"/>
            <a:chOff x="2835" y="1026"/>
            <a:chExt cx="2811" cy="1542"/>
          </a:xfrm>
        </p:grpSpPr>
        <p:pic>
          <p:nvPicPr>
            <p:cNvPr id="410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1026"/>
              <a:ext cx="2494" cy="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eta para a direita 15">
              <a:extLst>
                <a:ext uri="{FF2B5EF4-FFF2-40B4-BE49-F238E27FC236}">
                  <a16:creationId xmlns:a16="http://schemas.microsoft.com/office/drawing/2014/main" id="{84ED84BE-FB6B-4889-964C-6BC792EE8867}"/>
                </a:ext>
              </a:extLst>
            </p:cNvPr>
            <p:cNvSpPr/>
            <p:nvPr/>
          </p:nvSpPr>
          <p:spPr>
            <a:xfrm>
              <a:off x="2835" y="1661"/>
              <a:ext cx="363" cy="9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grpSp>
        <p:nvGrpSpPr>
          <p:cNvPr id="3" name="Group 14"/>
          <p:cNvGrpSpPr>
            <a:grpSpLocks/>
          </p:cNvGrpSpPr>
          <p:nvPr/>
        </p:nvGrpSpPr>
        <p:grpSpPr bwMode="auto">
          <a:xfrm>
            <a:off x="6888163" y="2976149"/>
            <a:ext cx="3384550" cy="1673225"/>
            <a:chOff x="3379" y="2160"/>
            <a:chExt cx="2132" cy="1054"/>
          </a:xfrm>
        </p:grpSpPr>
        <p:sp>
          <p:nvSpPr>
            <p:cNvPr id="4106" name="Text Box 19"/>
            <p:cNvSpPr txBox="1">
              <a:spLocks noChangeArrowheads="1"/>
            </p:cNvSpPr>
            <p:nvPr/>
          </p:nvSpPr>
          <p:spPr bwMode="auto">
            <a:xfrm>
              <a:off x="3379" y="2478"/>
              <a:ext cx="2132" cy="7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
              </a:pPr>
              <a:r>
                <a:rPr lang="pt-BR" altLang="en-US" sz="2000">
                  <a:latin typeface="Century Gothic" panose="020B0502020202020204" pitchFamily="34" charset="0"/>
                </a:rPr>
                <a:t> Controle poligênico</a:t>
              </a:r>
            </a:p>
            <a:p>
              <a:pPr algn="just" eaLnBrk="1" hangingPunct="1">
                <a:spcBef>
                  <a:spcPct val="50000"/>
                </a:spcBef>
                <a:buFont typeface="Wingdings" panose="05000000000000000000" pitchFamily="2" charset="2"/>
                <a:buChar char="§"/>
              </a:pPr>
              <a:r>
                <a:rPr lang="pt-BR" altLang="en-US" sz="2000">
                  <a:latin typeface="Century Gothic" panose="020B0502020202020204" pitchFamily="34" charset="0"/>
                </a:rPr>
                <a:t> Pronunciado efeito do ambiente</a:t>
              </a:r>
            </a:p>
          </p:txBody>
        </p:sp>
        <p:sp>
          <p:nvSpPr>
            <p:cNvPr id="18" name="Seta para cima 17">
              <a:extLst>
                <a:ext uri="{FF2B5EF4-FFF2-40B4-BE49-F238E27FC236}">
                  <a16:creationId xmlns:a16="http://schemas.microsoft.com/office/drawing/2014/main" id="{32A3B41E-6E05-4378-A399-73ADA9FE426A}"/>
                </a:ext>
              </a:extLst>
            </p:cNvPr>
            <p:cNvSpPr/>
            <p:nvPr/>
          </p:nvSpPr>
          <p:spPr>
            <a:xfrm>
              <a:off x="3878" y="2160"/>
              <a:ext cx="1089" cy="272"/>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
        <p:nvSpPr>
          <p:cNvPr id="19" name="Text Box 19"/>
          <p:cNvSpPr txBox="1">
            <a:spLocks noChangeArrowheads="1"/>
          </p:cNvSpPr>
          <p:nvPr/>
        </p:nvSpPr>
        <p:spPr bwMode="auto">
          <a:xfrm>
            <a:off x="2208214" y="4776374"/>
            <a:ext cx="8135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dirty="0">
                <a:latin typeface="Century Gothic" panose="020B0502020202020204" pitchFamily="34" charset="0"/>
              </a:rPr>
              <a:t> Ganho genético: seleção de progênies que acumulem alelos favoráveis</a:t>
            </a:r>
          </a:p>
        </p:txBody>
      </p:sp>
      <p:sp>
        <p:nvSpPr>
          <p:cNvPr id="20" name="Text Box 19"/>
          <p:cNvSpPr txBox="1">
            <a:spLocks noChangeArrowheads="1"/>
          </p:cNvSpPr>
          <p:nvPr/>
        </p:nvSpPr>
        <p:spPr bwMode="auto">
          <a:xfrm>
            <a:off x="2208214" y="5568537"/>
            <a:ext cx="8135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a:latin typeface="Century Gothic" panose="020B0502020202020204" pitchFamily="34" charset="0"/>
              </a:rPr>
              <a:t> Avaliar </a:t>
            </a:r>
            <a:r>
              <a:rPr lang="pt-BR" altLang="en-US" sz="2000" b="1">
                <a:latin typeface="Century Gothic" panose="020B0502020202020204" pitchFamily="34" charset="0"/>
              </a:rPr>
              <a:t>um grande número de genótipos </a:t>
            </a:r>
            <a:r>
              <a:rPr lang="pt-BR" altLang="en-US" sz="2000">
                <a:latin typeface="Century Gothic" panose="020B0502020202020204" pitchFamily="34" charset="0"/>
              </a:rPr>
              <a:t>(clones, progênies, combinações híbridas, etc)</a:t>
            </a:r>
          </a:p>
        </p:txBody>
      </p:sp>
    </p:spTree>
    <p:extLst>
      <p:ext uri="{BB962C8B-B14F-4D97-AF65-F5344CB8AC3E}">
        <p14:creationId xmlns:p14="http://schemas.microsoft.com/office/powerpoint/2010/main" val="3809886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9"/>
          <p:cNvSpPr txBox="1">
            <a:spLocks noChangeArrowheads="1"/>
          </p:cNvSpPr>
          <p:nvPr/>
        </p:nvSpPr>
        <p:spPr bwMode="auto">
          <a:xfrm>
            <a:off x="2208214" y="1125539"/>
            <a:ext cx="7991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dirty="0">
                <a:latin typeface="Century Gothic" panose="020B0502020202020204" pitchFamily="34" charset="0"/>
              </a:rPr>
              <a:t> </a:t>
            </a:r>
          </a:p>
        </p:txBody>
      </p:sp>
      <p:sp>
        <p:nvSpPr>
          <p:cNvPr id="12" name="Text Box 20"/>
          <p:cNvSpPr txBox="1">
            <a:spLocks noChangeArrowheads="1"/>
          </p:cNvSpPr>
          <p:nvPr/>
        </p:nvSpPr>
        <p:spPr bwMode="auto">
          <a:xfrm>
            <a:off x="2208214" y="3254512"/>
            <a:ext cx="1871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dirty="0">
                <a:latin typeface="Century Gothic" panose="020B0502020202020204" pitchFamily="34" charset="0"/>
              </a:rPr>
              <a:t> </a:t>
            </a:r>
            <a:r>
              <a:rPr lang="pt-BR" altLang="en-US" sz="2000" b="1" dirty="0" smtClean="0">
                <a:latin typeface="Century Gothic" panose="020B0502020202020204" pitchFamily="34" charset="0"/>
              </a:rPr>
              <a:t>DBC</a:t>
            </a:r>
            <a:endParaRPr lang="pt-BR" altLang="en-US" sz="2000" b="1" dirty="0">
              <a:latin typeface="Century Gothic" panose="020B0502020202020204" pitchFamily="34" charset="0"/>
            </a:endParaRPr>
          </a:p>
          <a:p>
            <a:pPr algn="just" eaLnBrk="1" hangingPunct="1">
              <a:spcBef>
                <a:spcPct val="0"/>
              </a:spcBef>
              <a:buFontTx/>
              <a:buNone/>
            </a:pPr>
            <a:r>
              <a:rPr lang="pt-BR" altLang="en-US" sz="2000" b="1" dirty="0">
                <a:latin typeface="Century Gothic" panose="020B0502020202020204" pitchFamily="34" charset="0"/>
              </a:rPr>
              <a:t>(Fisher, 1926)</a:t>
            </a:r>
            <a:endParaRPr lang="pt-BR" altLang="en-US" sz="2000" dirty="0">
              <a:latin typeface="Century Gothic" panose="020B0502020202020204" pitchFamily="34" charset="0"/>
            </a:endParaRPr>
          </a:p>
        </p:txBody>
      </p:sp>
      <p:grpSp>
        <p:nvGrpSpPr>
          <p:cNvPr id="2" name="Group 13"/>
          <p:cNvGrpSpPr>
            <a:grpSpLocks/>
          </p:cNvGrpSpPr>
          <p:nvPr/>
        </p:nvGrpSpPr>
        <p:grpSpPr bwMode="auto">
          <a:xfrm>
            <a:off x="4008438" y="3006862"/>
            <a:ext cx="6337300" cy="1068387"/>
            <a:chOff x="1610" y="1389"/>
            <a:chExt cx="3992" cy="673"/>
          </a:xfrm>
        </p:grpSpPr>
        <p:sp>
          <p:nvSpPr>
            <p:cNvPr id="5131" name="Text Box 20"/>
            <p:cNvSpPr txBox="1">
              <a:spLocks noChangeArrowheads="1"/>
            </p:cNvSpPr>
            <p:nvPr/>
          </p:nvSpPr>
          <p:spPr bwMode="auto">
            <a:xfrm>
              <a:off x="1610" y="1389"/>
              <a:ext cx="39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dirty="0">
                  <a:latin typeface="Century Gothic" panose="020B0502020202020204" pitchFamily="34" charset="0"/>
                </a:rPr>
                <a:t>► Os blocos contém todos os tratamentos </a:t>
              </a:r>
              <a:r>
                <a:rPr lang="pt-BR" altLang="en-US" sz="2000" b="1" dirty="0">
                  <a:latin typeface="Century Gothic" panose="020B0502020202020204" pitchFamily="34" charset="0"/>
                </a:rPr>
                <a:t>(k = v)</a:t>
              </a:r>
            </a:p>
          </p:txBody>
        </p:sp>
        <p:sp>
          <p:nvSpPr>
            <p:cNvPr id="5132" name="Text Box 20"/>
            <p:cNvSpPr txBox="1">
              <a:spLocks noChangeArrowheads="1"/>
            </p:cNvSpPr>
            <p:nvPr/>
          </p:nvSpPr>
          <p:spPr bwMode="auto">
            <a:xfrm>
              <a:off x="1617" y="1616"/>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dirty="0">
                  <a:latin typeface="Century Gothic" panose="020B0502020202020204" pitchFamily="34" charset="0"/>
                </a:rPr>
                <a:t>►Premissa importante: </a:t>
              </a:r>
              <a:r>
                <a:rPr lang="pt-BR" altLang="en-US" sz="2000" b="1" dirty="0">
                  <a:latin typeface="Century Gothic" panose="020B0502020202020204" pitchFamily="34" charset="0"/>
                </a:rPr>
                <a:t>bloco deve ser homogêneo</a:t>
              </a:r>
            </a:p>
          </p:txBody>
        </p:sp>
      </p:grpSp>
      <p:sp>
        <p:nvSpPr>
          <p:cNvPr id="15" name="Text Box 20"/>
          <p:cNvSpPr txBox="1">
            <a:spLocks noChangeArrowheads="1"/>
          </p:cNvSpPr>
          <p:nvPr/>
        </p:nvSpPr>
        <p:spPr bwMode="auto">
          <a:xfrm>
            <a:off x="2208214" y="5043624"/>
            <a:ext cx="1871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a:t>
            </a:r>
            <a:r>
              <a:rPr lang="pt-BR" altLang="en-US" sz="2000" b="1">
                <a:latin typeface="Century Gothic" panose="020B0502020202020204" pitchFamily="34" charset="0"/>
              </a:rPr>
              <a:t>DQL</a:t>
            </a:r>
          </a:p>
          <a:p>
            <a:pPr algn="just" eaLnBrk="1" hangingPunct="1">
              <a:spcBef>
                <a:spcPct val="0"/>
              </a:spcBef>
              <a:buFontTx/>
              <a:buNone/>
            </a:pPr>
            <a:r>
              <a:rPr lang="pt-BR" altLang="en-US" sz="2000" b="1">
                <a:latin typeface="Century Gothic" panose="020B0502020202020204" pitchFamily="34" charset="0"/>
              </a:rPr>
              <a:t>(R. A. Fisher)</a:t>
            </a:r>
            <a:endParaRPr lang="pt-BR" altLang="en-US" sz="2000">
              <a:latin typeface="Century Gothic" panose="020B0502020202020204" pitchFamily="34" charset="0"/>
            </a:endParaRPr>
          </a:p>
        </p:txBody>
      </p:sp>
      <p:grpSp>
        <p:nvGrpSpPr>
          <p:cNvPr id="3" name="Group 13"/>
          <p:cNvGrpSpPr>
            <a:grpSpLocks/>
          </p:cNvGrpSpPr>
          <p:nvPr/>
        </p:nvGrpSpPr>
        <p:grpSpPr bwMode="auto">
          <a:xfrm>
            <a:off x="4008438" y="4795973"/>
            <a:ext cx="6337300" cy="1512888"/>
            <a:chOff x="1610" y="1389"/>
            <a:chExt cx="3992" cy="953"/>
          </a:xfrm>
        </p:grpSpPr>
        <p:sp>
          <p:nvSpPr>
            <p:cNvPr id="5129" name="Text Box 20"/>
            <p:cNvSpPr txBox="1">
              <a:spLocks noChangeArrowheads="1"/>
            </p:cNvSpPr>
            <p:nvPr/>
          </p:nvSpPr>
          <p:spPr bwMode="auto">
            <a:xfrm>
              <a:off x="1610" y="1389"/>
              <a:ext cx="399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As linhas e colunas contém todos os tratamentos </a:t>
              </a:r>
              <a:r>
                <a:rPr lang="pt-BR" altLang="en-US" sz="2000" b="1">
                  <a:latin typeface="Century Gothic" panose="020B0502020202020204" pitchFamily="34" charset="0"/>
                </a:rPr>
                <a:t>(k = v)</a:t>
              </a:r>
            </a:p>
          </p:txBody>
        </p:sp>
        <p:sp>
          <p:nvSpPr>
            <p:cNvPr id="5130" name="Text Box 20"/>
            <p:cNvSpPr txBox="1">
              <a:spLocks noChangeArrowheads="1"/>
            </p:cNvSpPr>
            <p:nvPr/>
          </p:nvSpPr>
          <p:spPr bwMode="auto">
            <a:xfrm>
              <a:off x="1617" y="1896"/>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►Premissa importante: </a:t>
              </a:r>
              <a:r>
                <a:rPr lang="pt-BR" altLang="en-US" sz="2000" b="1">
                  <a:latin typeface="Century Gothic" panose="020B0502020202020204" pitchFamily="34" charset="0"/>
                </a:rPr>
                <a:t>linhas e colunas devem ser homogêneas</a:t>
              </a:r>
            </a:p>
          </p:txBody>
        </p:sp>
      </p:grpSp>
      <p:sp>
        <p:nvSpPr>
          <p:cNvPr id="13" name="Título 1"/>
          <p:cNvSpPr txBox="1">
            <a:spLocks/>
          </p:cNvSpPr>
          <p:nvPr/>
        </p:nvSpPr>
        <p:spPr>
          <a:xfrm>
            <a:off x="946151" y="307183"/>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spcBef>
                <a:spcPct val="50000"/>
              </a:spcBef>
            </a:pPr>
            <a:r>
              <a:rPr lang="pt-BR" altLang="en-US" sz="3200" dirty="0"/>
              <a:t>Implicações do número de genótipos na escolha do delineamento experimental</a:t>
            </a:r>
            <a:endParaRPr lang="pt-BR" altLang="en-US" dirty="0"/>
          </a:p>
        </p:txBody>
      </p:sp>
      <p:sp>
        <p:nvSpPr>
          <p:cNvPr id="4" name="Retângulo 3"/>
          <p:cNvSpPr/>
          <p:nvPr/>
        </p:nvSpPr>
        <p:spPr>
          <a:xfrm>
            <a:off x="4197632" y="2037366"/>
            <a:ext cx="4012637" cy="646331"/>
          </a:xfrm>
          <a:prstGeom prst="rect">
            <a:avLst/>
          </a:prstGeom>
        </p:spPr>
        <p:txBody>
          <a:bodyPr wrap="none">
            <a:spAutoFit/>
          </a:bodyPr>
          <a:lstStyle/>
          <a:p>
            <a:r>
              <a:rPr lang="pt-BR" altLang="en-US" b="1" dirty="0" smtClean="0">
                <a:latin typeface="Century Gothic" panose="020B0502020202020204" pitchFamily="34" charset="0"/>
              </a:rPr>
              <a:t>k: número de parcelas nos blocos</a:t>
            </a:r>
          </a:p>
          <a:p>
            <a:r>
              <a:rPr lang="pt-BR" b="1" dirty="0" smtClean="0">
                <a:latin typeface="Century Gothic" panose="020B0502020202020204" pitchFamily="34" charset="0"/>
              </a:rPr>
              <a:t>v: número de tratamentos</a:t>
            </a:r>
            <a:endParaRPr lang="pt-BR" dirty="0"/>
          </a:p>
        </p:txBody>
      </p:sp>
    </p:spTree>
    <p:extLst>
      <p:ext uri="{BB962C8B-B14F-4D97-AF65-F5344CB8AC3E}">
        <p14:creationId xmlns:p14="http://schemas.microsoft.com/office/powerpoint/2010/main" val="16637722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53989"/>
            <a:ext cx="71723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2422525"/>
            <a:ext cx="862806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0"/>
          <p:cNvSpPr txBox="1">
            <a:spLocks noChangeArrowheads="1"/>
          </p:cNvSpPr>
          <p:nvPr/>
        </p:nvSpPr>
        <p:spPr bwMode="auto">
          <a:xfrm>
            <a:off x="2279650" y="5116514"/>
            <a:ext cx="1943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a:t>
            </a:r>
            <a:r>
              <a:rPr lang="pt-BR" altLang="en-US" sz="2000" b="1">
                <a:latin typeface="Century Gothic" panose="020B0502020202020204" pitchFamily="34" charset="0"/>
              </a:rPr>
              <a:t>DBI</a:t>
            </a:r>
          </a:p>
          <a:p>
            <a:pPr algn="just" eaLnBrk="1" hangingPunct="1">
              <a:spcBef>
                <a:spcPct val="0"/>
              </a:spcBef>
              <a:buFontTx/>
              <a:buNone/>
            </a:pPr>
            <a:r>
              <a:rPr lang="pt-BR" altLang="en-US" sz="2000" b="1">
                <a:latin typeface="Century Gothic" panose="020B0502020202020204" pitchFamily="34" charset="0"/>
              </a:rPr>
              <a:t>(Yates, 1936)</a:t>
            </a:r>
            <a:endParaRPr lang="pt-BR" altLang="en-US" sz="2000">
              <a:latin typeface="Century Gothic" panose="020B0502020202020204" pitchFamily="34" charset="0"/>
            </a:endParaRPr>
          </a:p>
        </p:txBody>
      </p:sp>
      <p:grpSp>
        <p:nvGrpSpPr>
          <p:cNvPr id="3" name="Group 14"/>
          <p:cNvGrpSpPr>
            <a:grpSpLocks/>
          </p:cNvGrpSpPr>
          <p:nvPr/>
        </p:nvGrpSpPr>
        <p:grpSpPr bwMode="auto">
          <a:xfrm>
            <a:off x="4224339" y="5024439"/>
            <a:ext cx="6048375" cy="1068387"/>
            <a:chOff x="1701" y="2984"/>
            <a:chExt cx="3810" cy="673"/>
          </a:xfrm>
        </p:grpSpPr>
        <p:sp>
          <p:nvSpPr>
            <p:cNvPr id="6151" name="Text Box 20"/>
            <p:cNvSpPr txBox="1">
              <a:spLocks noChangeArrowheads="1"/>
            </p:cNvSpPr>
            <p:nvPr/>
          </p:nvSpPr>
          <p:spPr bwMode="auto">
            <a:xfrm>
              <a:off x="1701" y="2984"/>
              <a:ext cx="37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a:t>
              </a:r>
              <a:r>
                <a:rPr lang="pt-BR" altLang="en-US" sz="2000" b="1">
                  <a:latin typeface="Century Gothic" panose="020B0502020202020204" pitchFamily="34" charset="0"/>
                </a:rPr>
                <a:t>k &lt; v</a:t>
              </a:r>
            </a:p>
          </p:txBody>
        </p:sp>
        <p:sp>
          <p:nvSpPr>
            <p:cNvPr id="6152" name="Text Box 20"/>
            <p:cNvSpPr txBox="1">
              <a:spLocks noChangeArrowheads="1"/>
            </p:cNvSpPr>
            <p:nvPr/>
          </p:nvSpPr>
          <p:spPr bwMode="auto">
            <a:xfrm>
              <a:off x="1708" y="3211"/>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Premissa: </a:t>
              </a:r>
              <a:r>
                <a:rPr lang="pt-BR" altLang="en-US" sz="2000" b="1">
                  <a:latin typeface="Century Gothic" panose="020B0502020202020204" pitchFamily="34" charset="0"/>
                </a:rPr>
                <a:t>Homogeneidade dentro dos blocos incompletos</a:t>
              </a:r>
            </a:p>
          </p:txBody>
        </p:sp>
      </p:grpSp>
      <p:sp>
        <p:nvSpPr>
          <p:cNvPr id="8" name="Text Box 20"/>
          <p:cNvSpPr txBox="1">
            <a:spLocks noChangeArrowheads="1"/>
          </p:cNvSpPr>
          <p:nvPr/>
        </p:nvSpPr>
        <p:spPr bwMode="auto">
          <a:xfrm>
            <a:off x="3287714" y="1804988"/>
            <a:ext cx="597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(1936) - Annals of Human Genetics)</a:t>
            </a:r>
          </a:p>
        </p:txBody>
      </p:sp>
    </p:spTree>
    <p:extLst>
      <p:ext uri="{BB962C8B-B14F-4D97-AF65-F5344CB8AC3E}">
        <p14:creationId xmlns:p14="http://schemas.microsoft.com/office/powerpoint/2010/main" val="1952123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47708"/>
            <a:ext cx="10515600" cy="1325563"/>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Delineamentos de Blocos Incompletos</a:t>
            </a:r>
            <a:endParaRPr lang="pt-BR" i="1" dirty="0"/>
          </a:p>
        </p:txBody>
      </p:sp>
      <p:sp>
        <p:nvSpPr>
          <p:cNvPr id="6" name="Espaço Reservado para Conteúdo 2"/>
          <p:cNvSpPr>
            <a:spLocks noGrp="1"/>
          </p:cNvSpPr>
          <p:nvPr>
            <p:ph idx="1"/>
          </p:nvPr>
        </p:nvSpPr>
        <p:spPr>
          <a:xfrm>
            <a:off x="5225143" y="2153530"/>
            <a:ext cx="6723017" cy="712328"/>
          </a:xfrm>
        </p:spPr>
        <p:txBody>
          <a:bodyPr>
            <a:noAutofit/>
          </a:bodyPr>
          <a:lstStyle/>
          <a:p>
            <a:pPr algn="just">
              <a:lnSpc>
                <a:spcPct val="100000"/>
              </a:lnSpc>
            </a:pPr>
            <a:r>
              <a:rPr lang="pt-BR" dirty="0" smtClean="0">
                <a:solidFill>
                  <a:srgbClr val="FF0000"/>
                </a:solidFill>
              </a:rPr>
              <a:t>Proposto por </a:t>
            </a:r>
            <a:r>
              <a:rPr lang="pt-BR" dirty="0" err="1" smtClean="0">
                <a:solidFill>
                  <a:srgbClr val="FF0000"/>
                </a:solidFill>
              </a:rPr>
              <a:t>Yates</a:t>
            </a:r>
            <a:r>
              <a:rPr lang="pt-BR" dirty="0" smtClean="0">
                <a:solidFill>
                  <a:srgbClr val="FF0000"/>
                </a:solidFill>
              </a:rPr>
              <a:t> (1936)</a:t>
            </a:r>
          </a:p>
          <a:p>
            <a:pPr algn="just">
              <a:lnSpc>
                <a:spcPct val="100000"/>
              </a:lnSpc>
            </a:pPr>
            <a:r>
              <a:rPr lang="pt-BR" dirty="0" smtClean="0">
                <a:solidFill>
                  <a:srgbClr val="FF0000"/>
                </a:solidFill>
              </a:rPr>
              <a:t>Delineamentos cujo o número de parcelas por blocos é menor que o número de tratamentos.</a:t>
            </a:r>
          </a:p>
          <a:p>
            <a:pPr algn="just">
              <a:lnSpc>
                <a:spcPct val="100000"/>
              </a:lnSpc>
            </a:pPr>
            <a:r>
              <a:rPr lang="pt-BR" dirty="0" smtClean="0">
                <a:solidFill>
                  <a:srgbClr val="FF0000"/>
                </a:solidFill>
              </a:rPr>
              <a:t>Visa a redução da heterogeneidade ambiental dentro dos blocos.</a:t>
            </a:r>
          </a:p>
        </p:txBody>
      </p:sp>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1                2                3</a:t>
            </a:r>
            <a:endParaRPr lang="pt-BR" b="1" dirty="0">
              <a:solidFill>
                <a:schemeClr val="tx1"/>
              </a:solidFill>
            </a:endParaRPr>
          </a:p>
        </p:txBody>
      </p:sp>
      <p:sp>
        <p:nvSpPr>
          <p:cNvPr id="16" name="Retângulo 15"/>
          <p:cNvSpPr/>
          <p:nvPr/>
        </p:nvSpPr>
        <p:spPr>
          <a:xfrm>
            <a:off x="191589"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4                5                6</a:t>
            </a:r>
            <a:endParaRPr lang="pt-BR" b="1" dirty="0">
              <a:solidFill>
                <a:schemeClr val="tx1"/>
              </a:solidFill>
            </a:endParaRPr>
          </a:p>
        </p:txBody>
      </p:sp>
      <p:sp>
        <p:nvSpPr>
          <p:cNvPr id="17" name="Retângulo 16"/>
          <p:cNvSpPr/>
          <p:nvPr/>
        </p:nvSpPr>
        <p:spPr>
          <a:xfrm>
            <a:off x="191589"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7                8                9</a:t>
            </a:r>
            <a:endParaRPr lang="pt-BR" b="1" dirty="0">
              <a:solidFill>
                <a:schemeClr val="tx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1                4                7</a:t>
            </a:r>
            <a:endParaRPr lang="pt-BR" b="1" dirty="0">
              <a:solidFill>
                <a:schemeClr val="tx1"/>
              </a:solidFill>
            </a:endParaRPr>
          </a:p>
        </p:txBody>
      </p:sp>
      <p:sp>
        <p:nvSpPr>
          <p:cNvPr id="33" name="Retângulo 32"/>
          <p:cNvSpPr/>
          <p:nvPr/>
        </p:nvSpPr>
        <p:spPr>
          <a:xfrm>
            <a:off x="2712721"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2                5                8</a:t>
            </a:r>
            <a:endParaRPr lang="pt-BR" b="1" dirty="0">
              <a:solidFill>
                <a:schemeClr val="tx1"/>
              </a:solidFill>
            </a:endParaRPr>
          </a:p>
        </p:txBody>
      </p:sp>
      <p:sp>
        <p:nvSpPr>
          <p:cNvPr id="34" name="Retângulo 33"/>
          <p:cNvSpPr/>
          <p:nvPr/>
        </p:nvSpPr>
        <p:spPr>
          <a:xfrm>
            <a:off x="2712721"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3                6                9</a:t>
            </a:r>
            <a:endParaRPr lang="pt-BR" b="1" dirty="0">
              <a:solidFill>
                <a:schemeClr val="tx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1                5                9</a:t>
            </a:r>
            <a:endParaRPr lang="pt-BR" b="1" dirty="0">
              <a:solidFill>
                <a:schemeClr val="tx1"/>
              </a:solidFill>
            </a:endParaRPr>
          </a:p>
        </p:txBody>
      </p:sp>
      <p:sp>
        <p:nvSpPr>
          <p:cNvPr id="37" name="Retângulo 36"/>
          <p:cNvSpPr/>
          <p:nvPr/>
        </p:nvSpPr>
        <p:spPr>
          <a:xfrm>
            <a:off x="191589"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2                6                7</a:t>
            </a:r>
            <a:endParaRPr lang="pt-BR" b="1" dirty="0">
              <a:solidFill>
                <a:schemeClr val="tx1"/>
              </a:solidFill>
            </a:endParaRPr>
          </a:p>
        </p:txBody>
      </p:sp>
      <p:sp>
        <p:nvSpPr>
          <p:cNvPr id="38" name="Retângulo 37"/>
          <p:cNvSpPr/>
          <p:nvPr/>
        </p:nvSpPr>
        <p:spPr>
          <a:xfrm>
            <a:off x="191589"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3                4                8</a:t>
            </a:r>
            <a:endParaRPr lang="pt-BR" b="1" dirty="0">
              <a:solidFill>
                <a:schemeClr val="tx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1                6                8</a:t>
            </a:r>
            <a:endParaRPr lang="pt-BR" b="1" dirty="0">
              <a:solidFill>
                <a:schemeClr val="tx1"/>
              </a:solidFill>
            </a:endParaRPr>
          </a:p>
        </p:txBody>
      </p:sp>
      <p:sp>
        <p:nvSpPr>
          <p:cNvPr id="41" name="Retângulo 40"/>
          <p:cNvSpPr/>
          <p:nvPr/>
        </p:nvSpPr>
        <p:spPr>
          <a:xfrm>
            <a:off x="2712673"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2                4                9</a:t>
            </a:r>
            <a:endParaRPr lang="pt-BR" b="1" dirty="0">
              <a:solidFill>
                <a:schemeClr val="tx1"/>
              </a:solidFill>
            </a:endParaRPr>
          </a:p>
        </p:txBody>
      </p:sp>
      <p:sp>
        <p:nvSpPr>
          <p:cNvPr id="42" name="Retângulo 41"/>
          <p:cNvSpPr/>
          <p:nvPr/>
        </p:nvSpPr>
        <p:spPr>
          <a:xfrm>
            <a:off x="2712673"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3                5                7</a:t>
            </a:r>
            <a:endParaRPr lang="pt-BR" b="1" dirty="0">
              <a:solidFill>
                <a:schemeClr val="tx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R</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R</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R</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R</a:t>
            </a:r>
            <a:r>
              <a:rPr lang="pt-BR" sz="2800" b="1" baseline="-25000" dirty="0" smtClean="0"/>
              <a:t>4</a:t>
            </a:r>
            <a:endParaRPr lang="pt-BR" sz="2800" b="1" dirty="0"/>
          </a:p>
        </p:txBody>
      </p:sp>
    </p:spTree>
    <p:extLst>
      <p:ext uri="{BB962C8B-B14F-4D97-AF65-F5344CB8AC3E}">
        <p14:creationId xmlns:p14="http://schemas.microsoft.com/office/powerpoint/2010/main" val="1951385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92"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6" y="2133600"/>
            <a:ext cx="791686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9"/>
          <p:cNvSpPr txBox="1">
            <a:spLocks noChangeArrowheads="1"/>
          </p:cNvSpPr>
          <p:nvPr/>
        </p:nvSpPr>
        <p:spPr bwMode="auto">
          <a:xfrm>
            <a:off x="2166938" y="1000125"/>
            <a:ext cx="771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i="1">
                <a:latin typeface="Century Gothic" panose="020B0502020202020204" pitchFamily="34" charset="0"/>
              </a:rPr>
              <a:t> </a:t>
            </a:r>
            <a:r>
              <a:rPr lang="pt-BR" altLang="en-US" sz="2000" b="1" i="1">
                <a:latin typeface="Century Gothic" panose="020B0502020202020204" pitchFamily="34" charset="0"/>
              </a:rPr>
              <a:t>Resolvable designs</a:t>
            </a:r>
          </a:p>
        </p:txBody>
      </p:sp>
      <p:sp>
        <p:nvSpPr>
          <p:cNvPr id="5" name="Text Box 19"/>
          <p:cNvSpPr txBox="1">
            <a:spLocks noChangeArrowheads="1"/>
          </p:cNvSpPr>
          <p:nvPr/>
        </p:nvSpPr>
        <p:spPr bwMode="auto">
          <a:xfrm>
            <a:off x="2166939" y="4629150"/>
            <a:ext cx="378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Non-Resolvable designs</a:t>
            </a:r>
          </a:p>
        </p:txBody>
      </p:sp>
      <p:sp>
        <p:nvSpPr>
          <p:cNvPr id="8" name="Text Box 20"/>
          <p:cNvSpPr txBox="1">
            <a:spLocks noChangeArrowheads="1"/>
          </p:cNvSpPr>
          <p:nvPr/>
        </p:nvSpPr>
        <p:spPr bwMode="auto">
          <a:xfrm>
            <a:off x="6238875" y="4643438"/>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b=10 k=3 r=5</a:t>
            </a:r>
          </a:p>
        </p:txBody>
      </p:sp>
      <p:sp>
        <p:nvSpPr>
          <p:cNvPr id="9" name="Text Box 20"/>
          <p:cNvSpPr txBox="1">
            <a:spLocks noChangeArrowheads="1"/>
          </p:cNvSpPr>
          <p:nvPr/>
        </p:nvSpPr>
        <p:spPr bwMode="auto">
          <a:xfrm>
            <a:off x="5595938" y="1000125"/>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b=15 k=2 r=5</a:t>
            </a:r>
          </a:p>
        </p:txBody>
      </p:sp>
      <p:sp>
        <p:nvSpPr>
          <p:cNvPr id="11" name="Retângulo 10">
            <a:extLst>
              <a:ext uri="{FF2B5EF4-FFF2-40B4-BE49-F238E27FC236}">
                <a16:creationId xmlns:a16="http://schemas.microsoft.com/office/drawing/2014/main" id="{BE9DD653-1FB0-496A-8E45-A6E63C2AEC59}"/>
              </a:ext>
            </a:extLst>
          </p:cNvPr>
          <p:cNvSpPr/>
          <p:nvPr/>
        </p:nvSpPr>
        <p:spPr>
          <a:xfrm>
            <a:off x="2238376" y="1857375"/>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2" name="Retângulo 11">
            <a:extLst>
              <a:ext uri="{FF2B5EF4-FFF2-40B4-BE49-F238E27FC236}">
                <a16:creationId xmlns:a16="http://schemas.microsoft.com/office/drawing/2014/main" id="{8D1DF311-3317-4407-82B0-3B10DC5B7FEC}"/>
              </a:ext>
            </a:extLst>
          </p:cNvPr>
          <p:cNvSpPr/>
          <p:nvPr/>
        </p:nvSpPr>
        <p:spPr>
          <a:xfrm>
            <a:off x="3952876" y="1785938"/>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3" name="Retângulo 12">
            <a:extLst>
              <a:ext uri="{FF2B5EF4-FFF2-40B4-BE49-F238E27FC236}">
                <a16:creationId xmlns:a16="http://schemas.microsoft.com/office/drawing/2014/main" id="{10336107-9F22-45B1-8905-EF75B8CFBA0C}"/>
              </a:ext>
            </a:extLst>
          </p:cNvPr>
          <p:cNvSpPr/>
          <p:nvPr/>
        </p:nvSpPr>
        <p:spPr>
          <a:xfrm>
            <a:off x="5595938" y="1785938"/>
            <a:ext cx="785812"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4" name="Retângulo 13">
            <a:extLst>
              <a:ext uri="{FF2B5EF4-FFF2-40B4-BE49-F238E27FC236}">
                <a16:creationId xmlns:a16="http://schemas.microsoft.com/office/drawing/2014/main" id="{7C3C9023-AA94-4C65-9F2C-DDC44F2B526A}"/>
              </a:ext>
            </a:extLst>
          </p:cNvPr>
          <p:cNvSpPr/>
          <p:nvPr/>
        </p:nvSpPr>
        <p:spPr>
          <a:xfrm>
            <a:off x="7310438" y="1785938"/>
            <a:ext cx="785812"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5" name="Retângulo 14">
            <a:extLst>
              <a:ext uri="{FF2B5EF4-FFF2-40B4-BE49-F238E27FC236}">
                <a16:creationId xmlns:a16="http://schemas.microsoft.com/office/drawing/2014/main" id="{F823B518-AA6C-4C54-B2FF-9FF3C512E550}"/>
              </a:ext>
            </a:extLst>
          </p:cNvPr>
          <p:cNvSpPr/>
          <p:nvPr/>
        </p:nvSpPr>
        <p:spPr>
          <a:xfrm>
            <a:off x="8953501" y="1785938"/>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6" name="Retângulo 15">
            <a:extLst>
              <a:ext uri="{FF2B5EF4-FFF2-40B4-BE49-F238E27FC236}">
                <a16:creationId xmlns:a16="http://schemas.microsoft.com/office/drawing/2014/main" id="{D67C1F0F-E1D5-451E-965A-172A60280EEF}"/>
              </a:ext>
            </a:extLst>
          </p:cNvPr>
          <p:cNvSpPr/>
          <p:nvPr/>
        </p:nvSpPr>
        <p:spPr>
          <a:xfrm>
            <a:off x="1952625" y="1928814"/>
            <a:ext cx="1500188"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CaixaDeTexto 16"/>
          <p:cNvSpPr txBox="1">
            <a:spLocks noChangeArrowheads="1"/>
          </p:cNvSpPr>
          <p:nvPr/>
        </p:nvSpPr>
        <p:spPr bwMode="auto">
          <a:xfrm>
            <a:off x="2309813"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1</a:t>
            </a:r>
          </a:p>
        </p:txBody>
      </p:sp>
      <p:sp>
        <p:nvSpPr>
          <p:cNvPr id="18" name="Retângulo 17">
            <a:extLst>
              <a:ext uri="{FF2B5EF4-FFF2-40B4-BE49-F238E27FC236}">
                <a16:creationId xmlns:a16="http://schemas.microsoft.com/office/drawing/2014/main" id="{80E26851-7125-43C2-BDA6-E1A38AA744B7}"/>
              </a:ext>
            </a:extLst>
          </p:cNvPr>
          <p:cNvSpPr/>
          <p:nvPr/>
        </p:nvSpPr>
        <p:spPr>
          <a:xfrm>
            <a:off x="3595689"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9" name="CaixaDeTexto 18"/>
          <p:cNvSpPr txBox="1">
            <a:spLocks noChangeArrowheads="1"/>
          </p:cNvSpPr>
          <p:nvPr/>
        </p:nvSpPr>
        <p:spPr bwMode="auto">
          <a:xfrm>
            <a:off x="3952875"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2</a:t>
            </a:r>
          </a:p>
        </p:txBody>
      </p:sp>
      <p:sp>
        <p:nvSpPr>
          <p:cNvPr id="20" name="Retângulo 19">
            <a:extLst>
              <a:ext uri="{FF2B5EF4-FFF2-40B4-BE49-F238E27FC236}">
                <a16:creationId xmlns:a16="http://schemas.microsoft.com/office/drawing/2014/main" id="{4F0295DF-16D6-4B98-A52D-E6E4470EFB37}"/>
              </a:ext>
            </a:extLst>
          </p:cNvPr>
          <p:cNvSpPr/>
          <p:nvPr/>
        </p:nvSpPr>
        <p:spPr>
          <a:xfrm>
            <a:off x="5238750" y="1928814"/>
            <a:ext cx="1500188"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CaixaDeTexto 20"/>
          <p:cNvSpPr txBox="1">
            <a:spLocks noChangeArrowheads="1"/>
          </p:cNvSpPr>
          <p:nvPr/>
        </p:nvSpPr>
        <p:spPr bwMode="auto">
          <a:xfrm>
            <a:off x="5595938"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3</a:t>
            </a:r>
          </a:p>
        </p:txBody>
      </p:sp>
      <p:sp>
        <p:nvSpPr>
          <p:cNvPr id="22" name="Retângulo 21">
            <a:extLst>
              <a:ext uri="{FF2B5EF4-FFF2-40B4-BE49-F238E27FC236}">
                <a16:creationId xmlns:a16="http://schemas.microsoft.com/office/drawing/2014/main" id="{423B88F6-11DB-4AFE-8973-3A5DD64C975C}"/>
              </a:ext>
            </a:extLst>
          </p:cNvPr>
          <p:cNvSpPr/>
          <p:nvPr/>
        </p:nvSpPr>
        <p:spPr>
          <a:xfrm>
            <a:off x="6881814"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3" name="CaixaDeTexto 22"/>
          <p:cNvSpPr txBox="1">
            <a:spLocks noChangeArrowheads="1"/>
          </p:cNvSpPr>
          <p:nvPr/>
        </p:nvSpPr>
        <p:spPr bwMode="auto">
          <a:xfrm>
            <a:off x="7239000"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4</a:t>
            </a:r>
          </a:p>
        </p:txBody>
      </p:sp>
      <p:sp>
        <p:nvSpPr>
          <p:cNvPr id="24" name="Retângulo 23">
            <a:extLst>
              <a:ext uri="{FF2B5EF4-FFF2-40B4-BE49-F238E27FC236}">
                <a16:creationId xmlns:a16="http://schemas.microsoft.com/office/drawing/2014/main" id="{3B618B17-5E84-4137-8398-F2B806D823BF}"/>
              </a:ext>
            </a:extLst>
          </p:cNvPr>
          <p:cNvSpPr/>
          <p:nvPr/>
        </p:nvSpPr>
        <p:spPr>
          <a:xfrm>
            <a:off x="8596314"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CaixaDeTexto 24"/>
          <p:cNvSpPr txBox="1">
            <a:spLocks noChangeArrowheads="1"/>
          </p:cNvSpPr>
          <p:nvPr/>
        </p:nvSpPr>
        <p:spPr bwMode="auto">
          <a:xfrm>
            <a:off x="8953500"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5</a:t>
            </a:r>
          </a:p>
        </p:txBody>
      </p:sp>
      <p:pic>
        <p:nvPicPr>
          <p:cNvPr id="11293"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5229226"/>
            <a:ext cx="838676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ítulo 1"/>
          <p:cNvSpPr txBox="1">
            <a:spLocks/>
          </p:cNvSpPr>
          <p:nvPr/>
        </p:nvSpPr>
        <p:spPr>
          <a:xfrm>
            <a:off x="821532" y="200024"/>
            <a:ext cx="10515600" cy="631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spcBef>
                <a:spcPct val="50000"/>
              </a:spcBef>
            </a:pPr>
            <a:r>
              <a:rPr lang="pt-BR" altLang="en-US" sz="3200" dirty="0"/>
              <a:t>Classificação dos Delineamentos em Blocos Incompletos</a:t>
            </a:r>
          </a:p>
        </p:txBody>
      </p:sp>
    </p:spTree>
    <p:extLst>
      <p:ext uri="{BB962C8B-B14F-4D97-AF65-F5344CB8AC3E}">
        <p14:creationId xmlns:p14="http://schemas.microsoft.com/office/powerpoint/2010/main" val="1518242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2279650" y="1341438"/>
            <a:ext cx="7715250" cy="863600"/>
            <a:chOff x="476" y="845"/>
            <a:chExt cx="4860" cy="544"/>
          </a:xfrm>
        </p:grpSpPr>
        <p:sp>
          <p:nvSpPr>
            <p:cNvPr id="8225" name="Text Box 19"/>
            <p:cNvSpPr txBox="1">
              <a:spLocks noChangeArrowheads="1"/>
            </p:cNvSpPr>
            <p:nvPr/>
          </p:nvSpPr>
          <p:spPr bwMode="auto">
            <a:xfrm>
              <a:off x="476" y="845"/>
              <a:ext cx="48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i="1">
                  <a:latin typeface="Century Gothic" panose="020B0502020202020204" pitchFamily="34" charset="0"/>
                </a:rPr>
                <a:t> </a:t>
              </a:r>
              <a:r>
                <a:rPr lang="pt-BR" altLang="en-US" sz="2000" b="1" i="1">
                  <a:latin typeface="Century Gothic" panose="020B0502020202020204" pitchFamily="34" charset="0"/>
                </a:rPr>
                <a:t>Resolvable designs [1]</a:t>
              </a:r>
            </a:p>
          </p:txBody>
        </p:sp>
        <p:sp>
          <p:nvSpPr>
            <p:cNvPr id="8226" name="Text Box 4"/>
            <p:cNvSpPr txBox="1">
              <a:spLocks noChangeArrowheads="1"/>
            </p:cNvSpPr>
            <p:nvPr/>
          </p:nvSpPr>
          <p:spPr bwMode="auto">
            <a:xfrm>
              <a:off x="483" y="1117"/>
              <a:ext cx="48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None/>
              </a:pPr>
              <a:r>
                <a:rPr lang="pt-BR" altLang="en-US" sz="2200" b="1" i="1">
                  <a:latin typeface="Book Antiqua" panose="02040602050305030304" pitchFamily="18" charset="0"/>
                </a:rPr>
                <a:t>y</a:t>
              </a:r>
              <a:r>
                <a:rPr lang="pt-BR" altLang="en-US" sz="2200" b="1" i="1" baseline="-25000">
                  <a:latin typeface="Book Antiqua" panose="02040602050305030304" pitchFamily="18" charset="0"/>
                </a:rPr>
                <a:t>ijk</a:t>
              </a:r>
              <a:r>
                <a:rPr lang="pt-BR" altLang="en-US" sz="2200" b="1" i="1">
                  <a:latin typeface="Book Antiqua" panose="02040602050305030304" pitchFamily="18" charset="0"/>
                </a:rPr>
                <a:t> = </a:t>
              </a:r>
              <a:r>
                <a:rPr lang="pt-BR" altLang="en-US" sz="2200" b="1" i="1">
                  <a:latin typeface="Book Antiqua" panose="02040602050305030304" pitchFamily="18" charset="0"/>
                  <a:sym typeface="Symbol" panose="05050102010706020507" pitchFamily="18" charset="2"/>
                </a:rPr>
                <a:t></a:t>
              </a:r>
              <a:r>
                <a:rPr lang="pt-BR" altLang="en-US" sz="2200" b="1" i="1">
                  <a:latin typeface="Book Antiqua" panose="02040602050305030304" pitchFamily="18" charset="0"/>
                </a:rPr>
                <a:t> + r</a:t>
              </a:r>
              <a:r>
                <a:rPr lang="pt-BR" altLang="en-US" sz="2200" b="1" i="1" baseline="-25000">
                  <a:latin typeface="Book Antiqua" panose="02040602050305030304" pitchFamily="18" charset="0"/>
                </a:rPr>
                <a:t>k</a:t>
              </a:r>
              <a:r>
                <a:rPr lang="pt-BR" altLang="en-US" sz="2200" b="1" i="1">
                  <a:latin typeface="Book Antiqua" panose="02040602050305030304" pitchFamily="18" charset="0"/>
                </a:rPr>
                <a:t> + b</a:t>
              </a:r>
              <a:r>
                <a:rPr lang="pt-BR" altLang="en-US" sz="2200" b="1" i="1" baseline="-25000">
                  <a:latin typeface="Book Antiqua" panose="02040602050305030304" pitchFamily="18" charset="0"/>
                </a:rPr>
                <a:t>j(k)</a:t>
              </a:r>
              <a:r>
                <a:rPr lang="pt-BR" altLang="en-US" sz="2200" b="1" i="1">
                  <a:latin typeface="Book Antiqua" panose="02040602050305030304" pitchFamily="18" charset="0"/>
                </a:rPr>
                <a:t> + t</a:t>
              </a:r>
              <a:r>
                <a:rPr lang="pt-BR" altLang="en-US" sz="2200" b="1" i="1" baseline="-25000">
                  <a:latin typeface="Book Antiqua" panose="02040602050305030304" pitchFamily="18" charset="0"/>
                </a:rPr>
                <a:t>i</a:t>
              </a:r>
              <a:r>
                <a:rPr lang="pt-BR" altLang="en-US" sz="2200" b="1" i="1">
                  <a:latin typeface="Book Antiqua" panose="02040602050305030304" pitchFamily="18" charset="0"/>
                </a:rPr>
                <a:t> + e</a:t>
              </a:r>
              <a:r>
                <a:rPr lang="pt-BR" altLang="en-US" sz="2200" b="1" i="1" baseline="-25000">
                  <a:latin typeface="Book Antiqua" panose="02040602050305030304" pitchFamily="18" charset="0"/>
                </a:rPr>
                <a:t>ij(k)</a:t>
              </a:r>
            </a:p>
          </p:txBody>
        </p:sp>
      </p:grpSp>
      <p:grpSp>
        <p:nvGrpSpPr>
          <p:cNvPr id="3" name="Group 36"/>
          <p:cNvGrpSpPr>
            <a:grpSpLocks/>
          </p:cNvGrpSpPr>
          <p:nvPr/>
        </p:nvGrpSpPr>
        <p:grpSpPr bwMode="auto">
          <a:xfrm>
            <a:off x="2279650" y="2636838"/>
            <a:ext cx="7704138" cy="863600"/>
            <a:chOff x="476" y="1661"/>
            <a:chExt cx="4853" cy="544"/>
          </a:xfrm>
        </p:grpSpPr>
        <p:sp>
          <p:nvSpPr>
            <p:cNvPr id="8223" name="Text Box 19"/>
            <p:cNvSpPr txBox="1">
              <a:spLocks noChangeArrowheads="1"/>
            </p:cNvSpPr>
            <p:nvPr/>
          </p:nvSpPr>
          <p:spPr bwMode="auto">
            <a:xfrm>
              <a:off x="476" y="1661"/>
              <a:ext cx="29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Non-Resolvable designs [2]</a:t>
              </a:r>
            </a:p>
          </p:txBody>
        </p:sp>
        <p:sp>
          <p:nvSpPr>
            <p:cNvPr id="8224" name="Text Box 4"/>
            <p:cNvSpPr txBox="1">
              <a:spLocks noChangeArrowheads="1"/>
            </p:cNvSpPr>
            <p:nvPr/>
          </p:nvSpPr>
          <p:spPr bwMode="auto">
            <a:xfrm>
              <a:off x="476" y="1934"/>
              <a:ext cx="48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None/>
              </a:pPr>
              <a:r>
                <a:rPr lang="pt-BR" altLang="en-US" sz="2200" b="1" i="1">
                  <a:latin typeface="Book Antiqua" panose="02040602050305030304" pitchFamily="18" charset="0"/>
                </a:rPr>
                <a:t>y</a:t>
              </a:r>
              <a:r>
                <a:rPr lang="pt-BR" altLang="en-US" sz="2200" b="1" i="1" baseline="-25000">
                  <a:latin typeface="Book Antiqua" panose="02040602050305030304" pitchFamily="18" charset="0"/>
                </a:rPr>
                <a:t>ij</a:t>
              </a:r>
              <a:r>
                <a:rPr lang="pt-BR" altLang="en-US" sz="2200" b="1" i="1">
                  <a:latin typeface="Book Antiqua" panose="02040602050305030304" pitchFamily="18" charset="0"/>
                </a:rPr>
                <a:t> = </a:t>
              </a:r>
              <a:r>
                <a:rPr lang="pt-BR" altLang="en-US" sz="2200" b="1" i="1">
                  <a:latin typeface="Book Antiqua" panose="02040602050305030304" pitchFamily="18" charset="0"/>
                  <a:sym typeface="Symbol" panose="05050102010706020507" pitchFamily="18" charset="2"/>
                </a:rPr>
                <a:t></a:t>
              </a:r>
              <a:r>
                <a:rPr lang="pt-BR" altLang="en-US" sz="2200" b="1" i="1">
                  <a:latin typeface="Book Antiqua" panose="02040602050305030304" pitchFamily="18" charset="0"/>
                </a:rPr>
                <a:t> + b</a:t>
              </a:r>
              <a:r>
                <a:rPr lang="pt-BR" altLang="en-US" sz="2200" b="1" i="1" baseline="-25000">
                  <a:latin typeface="Book Antiqua" panose="02040602050305030304" pitchFamily="18" charset="0"/>
                </a:rPr>
                <a:t>j</a:t>
              </a:r>
              <a:r>
                <a:rPr lang="pt-BR" altLang="en-US" sz="2200" b="1" i="1">
                  <a:latin typeface="Book Antiqua" panose="02040602050305030304" pitchFamily="18" charset="0"/>
                </a:rPr>
                <a:t> + t</a:t>
              </a:r>
              <a:r>
                <a:rPr lang="pt-BR" altLang="en-US" sz="2200" b="1" i="1" baseline="-25000">
                  <a:latin typeface="Book Antiqua" panose="02040602050305030304" pitchFamily="18" charset="0"/>
                </a:rPr>
                <a:t>i</a:t>
              </a:r>
              <a:r>
                <a:rPr lang="pt-BR" altLang="en-US" sz="2200" b="1" i="1">
                  <a:latin typeface="Book Antiqua" panose="02040602050305030304" pitchFamily="18" charset="0"/>
                </a:rPr>
                <a:t> + e</a:t>
              </a:r>
              <a:r>
                <a:rPr lang="pt-BR" altLang="en-US" sz="2200" b="1" i="1" baseline="-25000">
                  <a:latin typeface="Book Antiqua" panose="02040602050305030304" pitchFamily="18" charset="0"/>
                </a:rPr>
                <a:t>ij</a:t>
              </a:r>
            </a:p>
          </p:txBody>
        </p:sp>
      </p:grpSp>
      <p:graphicFrame>
        <p:nvGraphicFramePr>
          <p:cNvPr id="31" name="Tabela 30">
            <a:extLst>
              <a:ext uri="{FF2B5EF4-FFF2-40B4-BE49-F238E27FC236}">
                <a16:creationId xmlns:a16="http://schemas.microsoft.com/office/drawing/2014/main" id="{EB8AD685-F4FB-4C95-933D-FB6A8E8C3D6D}"/>
              </a:ext>
            </a:extLst>
          </p:cNvPr>
          <p:cNvGraphicFramePr>
            <a:graphicFrameLocks noGrp="1"/>
          </p:cNvGraphicFramePr>
          <p:nvPr/>
        </p:nvGraphicFramePr>
        <p:xfrm>
          <a:off x="3000375" y="4149725"/>
          <a:ext cx="6291264" cy="2225676"/>
        </p:xfrm>
        <a:graphic>
          <a:graphicData uri="http://schemas.openxmlformats.org/drawingml/2006/table">
            <a:tbl>
              <a:tblPr firstRow="1" bandRow="1">
                <a:tableStyleId>{EB344D84-9AFB-497E-A393-DC336BA19D2E}</a:tableStyleId>
              </a:tblPr>
              <a:tblGrid>
                <a:gridCol w="2227468">
                  <a:extLst>
                    <a:ext uri="{9D8B030D-6E8A-4147-A177-3AD203B41FA5}">
                      <a16:colId xmlns:a16="http://schemas.microsoft.com/office/drawing/2014/main" val="20000"/>
                    </a:ext>
                  </a:extLst>
                </a:gridCol>
                <a:gridCol w="2031898">
                  <a:extLst>
                    <a:ext uri="{9D8B030D-6E8A-4147-A177-3AD203B41FA5}">
                      <a16:colId xmlns:a16="http://schemas.microsoft.com/office/drawing/2014/main" val="20001"/>
                    </a:ext>
                  </a:extLst>
                </a:gridCol>
                <a:gridCol w="2031898">
                  <a:extLst>
                    <a:ext uri="{9D8B030D-6E8A-4147-A177-3AD203B41FA5}">
                      <a16:colId xmlns:a16="http://schemas.microsoft.com/office/drawing/2014/main" val="20002"/>
                    </a:ext>
                  </a:extLst>
                </a:gridCol>
              </a:tblGrid>
              <a:tr h="370946">
                <a:tc>
                  <a:txBody>
                    <a:bodyPr/>
                    <a:lstStyle/>
                    <a:p>
                      <a:r>
                        <a:rPr lang="pt-BR" sz="1800" dirty="0">
                          <a:solidFill>
                            <a:schemeClr val="tx1"/>
                          </a:solidFill>
                          <a:latin typeface="Century Gothic" pitchFamily="34" charset="0"/>
                        </a:rPr>
                        <a:t>FV</a:t>
                      </a:r>
                    </a:p>
                  </a:txBody>
                  <a:tcPr marL="91435" marR="91435" marT="45733" marB="45733"/>
                </a:tc>
                <a:tc>
                  <a:txBody>
                    <a:bodyPr/>
                    <a:lstStyle/>
                    <a:p>
                      <a:pPr algn="ctr"/>
                      <a:r>
                        <a:rPr lang="pt-BR" sz="1800" dirty="0">
                          <a:solidFill>
                            <a:schemeClr val="tx1"/>
                          </a:solidFill>
                          <a:latin typeface="Century Gothic" pitchFamily="34" charset="0"/>
                        </a:rPr>
                        <a:t>GL [1]</a:t>
                      </a:r>
                    </a:p>
                  </a:txBody>
                  <a:tcPr marL="91435" marR="91435" marT="45733" marB="4573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a:solidFill>
                            <a:schemeClr val="tx1"/>
                          </a:solidFill>
                          <a:latin typeface="Century Gothic" pitchFamily="34" charset="0"/>
                        </a:rPr>
                        <a:t>GL [2]</a:t>
                      </a:r>
                    </a:p>
                  </a:txBody>
                  <a:tcPr marL="91435" marR="91435" marT="45733" marB="45733"/>
                </a:tc>
                <a:extLst>
                  <a:ext uri="{0D108BD9-81ED-4DB2-BD59-A6C34878D82A}">
                    <a16:rowId xmlns:a16="http://schemas.microsoft.com/office/drawing/2014/main" val="10000"/>
                  </a:ext>
                </a:extLst>
              </a:tr>
              <a:tr h="370946">
                <a:tc>
                  <a:txBody>
                    <a:bodyPr/>
                    <a:lstStyle/>
                    <a:p>
                      <a:r>
                        <a:rPr lang="pt-BR" sz="1800" dirty="0">
                          <a:solidFill>
                            <a:schemeClr val="tx1"/>
                          </a:solidFill>
                          <a:latin typeface="Century Gothic" pitchFamily="34" charset="0"/>
                        </a:rPr>
                        <a:t>Repetição</a:t>
                      </a:r>
                    </a:p>
                  </a:txBody>
                  <a:tcPr marL="91435" marR="91435" marT="45733" marB="45733"/>
                </a:tc>
                <a:tc>
                  <a:txBody>
                    <a:bodyPr/>
                    <a:lstStyle/>
                    <a:p>
                      <a:pPr algn="ctr"/>
                      <a:r>
                        <a:rPr lang="pt-BR" sz="1800" dirty="0">
                          <a:solidFill>
                            <a:schemeClr val="tx1"/>
                          </a:solidFill>
                          <a:latin typeface="Century Gothic" pitchFamily="34" charset="0"/>
                        </a:rPr>
                        <a:t>4</a:t>
                      </a:r>
                    </a:p>
                  </a:txBody>
                  <a:tcPr marL="91435" marR="91435" marT="45733" marB="45733"/>
                </a:tc>
                <a:tc>
                  <a:txBody>
                    <a:bodyPr/>
                    <a:lstStyle/>
                    <a:p>
                      <a:pPr algn="ctr"/>
                      <a:endParaRPr lang="pt-BR" sz="1800" dirty="0">
                        <a:solidFill>
                          <a:schemeClr val="tx1"/>
                        </a:solidFill>
                        <a:latin typeface="Century Gothic" pitchFamily="34" charset="0"/>
                      </a:endParaRPr>
                    </a:p>
                  </a:txBody>
                  <a:tcPr marL="91435" marR="91435" marT="45733" marB="45733"/>
                </a:tc>
                <a:extLst>
                  <a:ext uri="{0D108BD9-81ED-4DB2-BD59-A6C34878D82A}">
                    <a16:rowId xmlns:a16="http://schemas.microsoft.com/office/drawing/2014/main" val="10001"/>
                  </a:ext>
                </a:extLst>
              </a:tr>
              <a:tr h="370946">
                <a:tc>
                  <a:txBody>
                    <a:bodyPr/>
                    <a:lstStyle/>
                    <a:p>
                      <a:r>
                        <a:rPr lang="pt-BR" sz="1800" dirty="0">
                          <a:solidFill>
                            <a:schemeClr val="tx1"/>
                          </a:solidFill>
                          <a:latin typeface="Century Gothic" pitchFamily="34" charset="0"/>
                        </a:rPr>
                        <a:t>Blocos/Repetição</a:t>
                      </a:r>
                    </a:p>
                  </a:txBody>
                  <a:tcPr marL="91435" marR="91435" marT="45733" marB="45733"/>
                </a:tc>
                <a:tc>
                  <a:txBody>
                    <a:bodyPr/>
                    <a:lstStyle/>
                    <a:p>
                      <a:pPr algn="ctr"/>
                      <a:r>
                        <a:rPr lang="pt-BR" sz="1800" dirty="0">
                          <a:solidFill>
                            <a:schemeClr val="tx1"/>
                          </a:solidFill>
                          <a:latin typeface="Century Gothic" pitchFamily="34" charset="0"/>
                        </a:rPr>
                        <a:t>10</a:t>
                      </a:r>
                    </a:p>
                  </a:txBody>
                  <a:tcPr marL="91435" marR="91435" marT="45733" marB="45733"/>
                </a:tc>
                <a:tc>
                  <a:txBody>
                    <a:bodyPr/>
                    <a:lstStyle/>
                    <a:p>
                      <a:pPr algn="ctr"/>
                      <a:r>
                        <a:rPr lang="pt-BR" sz="1800" dirty="0">
                          <a:solidFill>
                            <a:schemeClr val="tx1"/>
                          </a:solidFill>
                          <a:latin typeface="Century Gothic" pitchFamily="34" charset="0"/>
                        </a:rPr>
                        <a:t>9</a:t>
                      </a:r>
                    </a:p>
                  </a:txBody>
                  <a:tcPr marL="91435" marR="91435" marT="45733" marB="45733"/>
                </a:tc>
                <a:extLst>
                  <a:ext uri="{0D108BD9-81ED-4DB2-BD59-A6C34878D82A}">
                    <a16:rowId xmlns:a16="http://schemas.microsoft.com/office/drawing/2014/main" val="10002"/>
                  </a:ext>
                </a:extLst>
              </a:tr>
              <a:tr h="370946">
                <a:tc>
                  <a:txBody>
                    <a:bodyPr/>
                    <a:lstStyle/>
                    <a:p>
                      <a:r>
                        <a:rPr lang="pt-BR" sz="1800" dirty="0">
                          <a:solidFill>
                            <a:schemeClr val="tx1"/>
                          </a:solidFill>
                          <a:latin typeface="Century Gothic" pitchFamily="34" charset="0"/>
                        </a:rPr>
                        <a:t>Tratamentos</a:t>
                      </a:r>
                    </a:p>
                  </a:txBody>
                  <a:tcPr marL="91435" marR="91435" marT="45733" marB="45733"/>
                </a:tc>
                <a:tc>
                  <a:txBody>
                    <a:bodyPr/>
                    <a:lstStyle/>
                    <a:p>
                      <a:pPr algn="ctr"/>
                      <a:r>
                        <a:rPr lang="pt-BR" sz="1800" dirty="0">
                          <a:solidFill>
                            <a:schemeClr val="tx1"/>
                          </a:solidFill>
                          <a:latin typeface="Century Gothic" pitchFamily="34" charset="0"/>
                        </a:rPr>
                        <a:t>5</a:t>
                      </a:r>
                    </a:p>
                  </a:txBody>
                  <a:tcPr marL="91435" marR="91435" marT="45733" marB="45733"/>
                </a:tc>
                <a:tc>
                  <a:txBody>
                    <a:bodyPr/>
                    <a:lstStyle/>
                    <a:p>
                      <a:pPr algn="ctr"/>
                      <a:r>
                        <a:rPr lang="pt-BR" sz="1800" dirty="0">
                          <a:solidFill>
                            <a:schemeClr val="tx1"/>
                          </a:solidFill>
                          <a:latin typeface="Century Gothic" pitchFamily="34" charset="0"/>
                        </a:rPr>
                        <a:t>5</a:t>
                      </a:r>
                    </a:p>
                  </a:txBody>
                  <a:tcPr marL="91435" marR="91435" marT="45733" marB="45733"/>
                </a:tc>
                <a:extLst>
                  <a:ext uri="{0D108BD9-81ED-4DB2-BD59-A6C34878D82A}">
                    <a16:rowId xmlns:a16="http://schemas.microsoft.com/office/drawing/2014/main" val="10003"/>
                  </a:ext>
                </a:extLst>
              </a:tr>
              <a:tr h="370946">
                <a:tc>
                  <a:txBody>
                    <a:bodyPr/>
                    <a:lstStyle/>
                    <a:p>
                      <a:r>
                        <a:rPr lang="pt-BR" sz="1800" dirty="0">
                          <a:solidFill>
                            <a:schemeClr val="tx1"/>
                          </a:solidFill>
                          <a:latin typeface="Century Gothic" pitchFamily="34" charset="0"/>
                        </a:rPr>
                        <a:t>Erro</a:t>
                      </a:r>
                    </a:p>
                  </a:txBody>
                  <a:tcPr marL="91435" marR="91435" marT="45733" marB="45733"/>
                </a:tc>
                <a:tc>
                  <a:txBody>
                    <a:bodyPr/>
                    <a:lstStyle/>
                    <a:p>
                      <a:pPr algn="ctr"/>
                      <a:r>
                        <a:rPr lang="pt-BR" sz="1800" dirty="0">
                          <a:solidFill>
                            <a:schemeClr val="tx1"/>
                          </a:solidFill>
                          <a:latin typeface="Century Gothic" pitchFamily="34" charset="0"/>
                        </a:rPr>
                        <a:t>10</a:t>
                      </a:r>
                    </a:p>
                  </a:txBody>
                  <a:tcPr marL="91435" marR="91435" marT="45733" marB="45733"/>
                </a:tc>
                <a:tc>
                  <a:txBody>
                    <a:bodyPr/>
                    <a:lstStyle/>
                    <a:p>
                      <a:pPr algn="ctr"/>
                      <a:r>
                        <a:rPr lang="pt-BR" sz="1800" dirty="0">
                          <a:solidFill>
                            <a:schemeClr val="tx1"/>
                          </a:solidFill>
                          <a:latin typeface="Century Gothic" pitchFamily="34" charset="0"/>
                        </a:rPr>
                        <a:t>15</a:t>
                      </a:r>
                    </a:p>
                  </a:txBody>
                  <a:tcPr marL="91435" marR="91435" marT="45733" marB="45733"/>
                </a:tc>
                <a:extLst>
                  <a:ext uri="{0D108BD9-81ED-4DB2-BD59-A6C34878D82A}">
                    <a16:rowId xmlns:a16="http://schemas.microsoft.com/office/drawing/2014/main" val="10004"/>
                  </a:ext>
                </a:extLst>
              </a:tr>
              <a:tr h="370946">
                <a:tc>
                  <a:txBody>
                    <a:bodyPr/>
                    <a:lstStyle/>
                    <a:p>
                      <a:r>
                        <a:rPr lang="pt-BR" sz="1800" dirty="0">
                          <a:solidFill>
                            <a:schemeClr val="tx1"/>
                          </a:solidFill>
                          <a:latin typeface="Century Gothic" pitchFamily="34" charset="0"/>
                        </a:rPr>
                        <a:t>Total</a:t>
                      </a:r>
                    </a:p>
                  </a:txBody>
                  <a:tcPr marL="91435" marR="91435" marT="45733" marB="45733"/>
                </a:tc>
                <a:tc>
                  <a:txBody>
                    <a:bodyPr/>
                    <a:lstStyle/>
                    <a:p>
                      <a:pPr algn="ctr"/>
                      <a:r>
                        <a:rPr lang="pt-BR" sz="1800" dirty="0">
                          <a:solidFill>
                            <a:schemeClr val="tx1"/>
                          </a:solidFill>
                          <a:latin typeface="Century Gothic" pitchFamily="34" charset="0"/>
                        </a:rPr>
                        <a:t>29</a:t>
                      </a:r>
                    </a:p>
                  </a:txBody>
                  <a:tcPr marL="91435" marR="91435" marT="45733" marB="45733"/>
                </a:tc>
                <a:tc>
                  <a:txBody>
                    <a:bodyPr/>
                    <a:lstStyle/>
                    <a:p>
                      <a:pPr algn="ctr"/>
                      <a:r>
                        <a:rPr lang="pt-BR" sz="1800" dirty="0">
                          <a:solidFill>
                            <a:schemeClr val="tx1"/>
                          </a:solidFill>
                          <a:latin typeface="Century Gothic" pitchFamily="34" charset="0"/>
                        </a:rPr>
                        <a:t>29</a:t>
                      </a:r>
                    </a:p>
                  </a:txBody>
                  <a:tcPr marL="91435" marR="91435" marT="45733" marB="45733"/>
                </a:tc>
                <a:extLst>
                  <a:ext uri="{0D108BD9-81ED-4DB2-BD59-A6C34878D82A}">
                    <a16:rowId xmlns:a16="http://schemas.microsoft.com/office/drawing/2014/main" val="10005"/>
                  </a:ext>
                </a:extLst>
              </a:tr>
            </a:tbl>
          </a:graphicData>
        </a:graphic>
      </p:graphicFrame>
      <p:grpSp>
        <p:nvGrpSpPr>
          <p:cNvPr id="4" name="Grupo 33"/>
          <p:cNvGrpSpPr>
            <a:grpSpLocks/>
          </p:cNvGrpSpPr>
          <p:nvPr/>
        </p:nvGrpSpPr>
        <p:grpSpPr bwMode="auto">
          <a:xfrm>
            <a:off x="6888163" y="1414464"/>
            <a:ext cx="3143250" cy="1654175"/>
            <a:chOff x="5364088" y="1413937"/>
            <a:chExt cx="3143250" cy="1655023"/>
          </a:xfrm>
        </p:grpSpPr>
        <p:sp>
          <p:nvSpPr>
            <p:cNvPr id="8221" name="Text Box 20"/>
            <p:cNvSpPr txBox="1">
              <a:spLocks noChangeArrowheads="1"/>
            </p:cNvSpPr>
            <p:nvPr/>
          </p:nvSpPr>
          <p:spPr bwMode="auto">
            <a:xfrm>
              <a:off x="5364088" y="1413937"/>
              <a:ext cx="2675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b=15 k=2 r=5</a:t>
              </a:r>
            </a:p>
          </p:txBody>
        </p:sp>
        <p:sp>
          <p:nvSpPr>
            <p:cNvPr id="8222" name="Text Box 20"/>
            <p:cNvSpPr txBox="1">
              <a:spLocks noChangeArrowheads="1"/>
            </p:cNvSpPr>
            <p:nvPr/>
          </p:nvSpPr>
          <p:spPr bwMode="auto">
            <a:xfrm>
              <a:off x="5364088" y="2668910"/>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b=10 k=3 r=5</a:t>
              </a:r>
            </a:p>
          </p:txBody>
        </p:sp>
      </p:grpSp>
      <p:sp>
        <p:nvSpPr>
          <p:cNvPr id="14" name="Título 1"/>
          <p:cNvSpPr txBox="1">
            <a:spLocks/>
          </p:cNvSpPr>
          <p:nvPr/>
        </p:nvSpPr>
        <p:spPr>
          <a:xfrm>
            <a:off x="803366" y="215693"/>
            <a:ext cx="10515600" cy="1124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Modelos Estatísticos</a:t>
            </a:r>
            <a:endParaRPr lang="pt-BR" i="1" dirty="0"/>
          </a:p>
        </p:txBody>
      </p:sp>
    </p:spTree>
    <p:extLst>
      <p:ext uri="{BB962C8B-B14F-4D97-AF65-F5344CB8AC3E}">
        <p14:creationId xmlns:p14="http://schemas.microsoft.com/office/powerpoint/2010/main" val="3472317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9"/>
          <p:cNvSpPr txBox="1">
            <a:spLocks noChangeArrowheads="1"/>
          </p:cNvSpPr>
          <p:nvPr/>
        </p:nvSpPr>
        <p:spPr bwMode="auto">
          <a:xfrm>
            <a:off x="2351089" y="1916113"/>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Análise intrablocos</a:t>
            </a:r>
            <a:endParaRPr lang="pt-BR" altLang="en-US" sz="2000">
              <a:latin typeface="Century Gothic" panose="020B0502020202020204" pitchFamily="34" charset="0"/>
            </a:endParaRPr>
          </a:p>
        </p:txBody>
      </p:sp>
      <p:sp>
        <p:nvSpPr>
          <p:cNvPr id="6" name="Text Box 19"/>
          <p:cNvSpPr txBox="1">
            <a:spLocks noChangeArrowheads="1"/>
          </p:cNvSpPr>
          <p:nvPr/>
        </p:nvSpPr>
        <p:spPr bwMode="auto">
          <a:xfrm>
            <a:off x="2452689" y="3979864"/>
            <a:ext cx="7786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Análise com recuperação da informação interblocos (Yates, 1939, 1940)</a:t>
            </a:r>
            <a:endParaRPr lang="pt-BR" altLang="en-US" sz="2000">
              <a:latin typeface="Century Gothic" panose="020B0502020202020204" pitchFamily="34" charset="0"/>
            </a:endParaRPr>
          </a:p>
        </p:txBody>
      </p:sp>
      <p:sp>
        <p:nvSpPr>
          <p:cNvPr id="7" name="Text Box 20"/>
          <p:cNvSpPr txBox="1">
            <a:spLocks noChangeArrowheads="1"/>
          </p:cNvSpPr>
          <p:nvPr/>
        </p:nvSpPr>
        <p:spPr bwMode="auto">
          <a:xfrm>
            <a:off x="2738438" y="2355851"/>
            <a:ext cx="7345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Na estimação dos efeitos dos tratamentos considera-se apenas as comparações entre parcelas do mesmo bloco</a:t>
            </a:r>
          </a:p>
        </p:txBody>
      </p:sp>
      <p:sp>
        <p:nvSpPr>
          <p:cNvPr id="8" name="Text Box 20"/>
          <p:cNvSpPr txBox="1">
            <a:spLocks noChangeArrowheads="1"/>
          </p:cNvSpPr>
          <p:nvPr/>
        </p:nvSpPr>
        <p:spPr bwMode="auto">
          <a:xfrm>
            <a:off x="2738438" y="4684714"/>
            <a:ext cx="7345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Na estimação dos efeitos dos tratamentos considera-se também a variância entre blocos</a:t>
            </a:r>
          </a:p>
        </p:txBody>
      </p:sp>
      <p:sp>
        <p:nvSpPr>
          <p:cNvPr id="13" name="Text Box 4">
            <a:extLst>
              <a:ext uri="{FF2B5EF4-FFF2-40B4-BE49-F238E27FC236}">
                <a16:creationId xmlns:a16="http://schemas.microsoft.com/office/drawing/2014/main" id="{7AC135AE-4A38-4425-AAE6-F9281A3A1BCF}"/>
              </a:ext>
            </a:extLst>
          </p:cNvPr>
          <p:cNvSpPr txBox="1">
            <a:spLocks noChangeArrowheads="1"/>
          </p:cNvSpPr>
          <p:nvPr/>
        </p:nvSpPr>
        <p:spPr bwMode="auto">
          <a:xfrm>
            <a:off x="2279650" y="917575"/>
            <a:ext cx="7704138" cy="431800"/>
          </a:xfrm>
          <a:prstGeom prst="rect">
            <a:avLst/>
          </a:prstGeom>
          <a:solidFill>
            <a:schemeClr val="bg1">
              <a:lumMod val="75000"/>
            </a:schemeClr>
          </a:solidFill>
          <a:ln w="9525">
            <a:noFill/>
            <a:miter lim="800000"/>
            <a:headEnd/>
            <a:tailEnd/>
          </a:ln>
          <a:effectLst/>
        </p:spPr>
        <p:txBody>
          <a:bodyPr>
            <a:spAutoFit/>
          </a:bodyPr>
          <a:lstStyle/>
          <a:p>
            <a:pPr algn="ctr" eaLnBrk="1" hangingPunct="1">
              <a:spcBef>
                <a:spcPct val="50000"/>
              </a:spcBef>
              <a:buFont typeface="Wingdings" pitchFamily="2" charset="2"/>
              <a:buNone/>
              <a:defRPr/>
            </a:pPr>
            <a:r>
              <a:rPr lang="pt-BR" sz="2200" b="1" i="1" dirty="0" err="1">
                <a:latin typeface="Book Antiqua" pitchFamily="18" charset="0"/>
                <a:cs typeface="Arial" charset="0"/>
              </a:rPr>
              <a:t>y</a:t>
            </a:r>
            <a:r>
              <a:rPr lang="pt-BR" sz="2200" b="1" i="1" baseline="-25000" dirty="0" err="1">
                <a:latin typeface="Book Antiqua" pitchFamily="18" charset="0"/>
                <a:cs typeface="Arial" charset="0"/>
              </a:rPr>
              <a:t>ijk</a:t>
            </a:r>
            <a:r>
              <a:rPr lang="pt-BR" sz="2200" b="1" i="1" dirty="0">
                <a:latin typeface="Book Antiqua" pitchFamily="18" charset="0"/>
                <a:cs typeface="Arial" charset="0"/>
              </a:rPr>
              <a:t> = </a:t>
            </a:r>
            <a:r>
              <a:rPr lang="pt-BR" sz="2200" b="1" i="1" dirty="0">
                <a:latin typeface="Book Antiqua" pitchFamily="18" charset="0"/>
                <a:cs typeface="Arial" charset="0"/>
                <a:sym typeface="Symbol" pitchFamily="18" charset="2"/>
              </a:rPr>
              <a:t></a:t>
            </a:r>
            <a:r>
              <a:rPr lang="pt-BR" sz="2200" b="1" i="1" dirty="0">
                <a:latin typeface="Book Antiqua" pitchFamily="18" charset="0"/>
                <a:cs typeface="Arial" charset="0"/>
              </a:rPr>
              <a:t> + </a:t>
            </a:r>
            <a:r>
              <a:rPr lang="pt-BR" sz="2200" b="1" i="1" dirty="0" err="1">
                <a:latin typeface="Book Antiqua" pitchFamily="18" charset="0"/>
                <a:cs typeface="Arial" charset="0"/>
              </a:rPr>
              <a:t>r</a:t>
            </a:r>
            <a:r>
              <a:rPr lang="pt-BR" sz="2200" b="1" i="1" baseline="-25000" dirty="0" err="1">
                <a:latin typeface="Book Antiqua" pitchFamily="18" charset="0"/>
                <a:cs typeface="Arial" charset="0"/>
              </a:rPr>
              <a:t>k</a:t>
            </a:r>
            <a:r>
              <a:rPr lang="pt-BR" sz="2200" b="1" i="1" dirty="0">
                <a:latin typeface="Book Antiqua" pitchFamily="18" charset="0"/>
                <a:cs typeface="Arial" charset="0"/>
              </a:rPr>
              <a:t> + </a:t>
            </a:r>
            <a:r>
              <a:rPr lang="pt-BR" sz="2200" b="1" i="1" dirty="0" err="1">
                <a:latin typeface="Book Antiqua" pitchFamily="18" charset="0"/>
                <a:cs typeface="Arial" charset="0"/>
              </a:rPr>
              <a:t>b</a:t>
            </a:r>
            <a:r>
              <a:rPr lang="pt-BR" sz="2200" b="1" i="1" baseline="-25000" dirty="0" err="1">
                <a:latin typeface="Book Antiqua" pitchFamily="18" charset="0"/>
                <a:cs typeface="Arial" charset="0"/>
              </a:rPr>
              <a:t>j</a:t>
            </a:r>
            <a:r>
              <a:rPr lang="pt-BR" sz="2200" b="1" i="1" baseline="-25000" dirty="0">
                <a:latin typeface="Book Antiqua" pitchFamily="18" charset="0"/>
                <a:cs typeface="Arial" charset="0"/>
              </a:rPr>
              <a:t>(k)</a:t>
            </a:r>
            <a:r>
              <a:rPr lang="pt-BR" sz="2200" b="1" i="1" dirty="0">
                <a:latin typeface="Book Antiqua" pitchFamily="18" charset="0"/>
                <a:cs typeface="Arial" charset="0"/>
              </a:rPr>
              <a:t> + t</a:t>
            </a:r>
            <a:r>
              <a:rPr lang="pt-BR" sz="2200" b="1" i="1" baseline="-25000" dirty="0">
                <a:latin typeface="Book Antiqua" pitchFamily="18" charset="0"/>
                <a:cs typeface="Arial" charset="0"/>
              </a:rPr>
              <a:t>i</a:t>
            </a:r>
            <a:r>
              <a:rPr lang="pt-BR" sz="2200" b="1" i="1" dirty="0">
                <a:latin typeface="Book Antiqua" pitchFamily="18" charset="0"/>
                <a:cs typeface="Arial" charset="0"/>
              </a:rPr>
              <a:t> + </a:t>
            </a:r>
            <a:r>
              <a:rPr lang="pt-BR" sz="2200" b="1" i="1" dirty="0" err="1">
                <a:latin typeface="Book Antiqua" pitchFamily="18" charset="0"/>
                <a:cs typeface="Arial" charset="0"/>
              </a:rPr>
              <a:t>e</a:t>
            </a:r>
            <a:r>
              <a:rPr lang="pt-BR" sz="2200" b="1" i="1" baseline="-25000" dirty="0" err="1">
                <a:latin typeface="Book Antiqua" pitchFamily="18" charset="0"/>
                <a:cs typeface="Arial" charset="0"/>
              </a:rPr>
              <a:t>ij</a:t>
            </a:r>
            <a:r>
              <a:rPr lang="pt-BR" sz="2200" b="1" i="1" baseline="-25000" dirty="0">
                <a:latin typeface="Book Antiqua" pitchFamily="18" charset="0"/>
                <a:cs typeface="Arial" charset="0"/>
              </a:rPr>
              <a:t>(k)</a:t>
            </a:r>
          </a:p>
        </p:txBody>
      </p:sp>
      <p:sp>
        <p:nvSpPr>
          <p:cNvPr id="14" name="Elipse 13">
            <a:extLst>
              <a:ext uri="{FF2B5EF4-FFF2-40B4-BE49-F238E27FC236}">
                <a16:creationId xmlns:a16="http://schemas.microsoft.com/office/drawing/2014/main" id="{373630C5-F7B5-4304-BA22-E291ECA2C317}"/>
              </a:ext>
            </a:extLst>
          </p:cNvPr>
          <p:cNvSpPr/>
          <p:nvPr/>
        </p:nvSpPr>
        <p:spPr>
          <a:xfrm>
            <a:off x="6024563" y="844550"/>
            <a:ext cx="576262" cy="647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5" name="Text Box 20"/>
          <p:cNvSpPr txBox="1">
            <a:spLocks noChangeArrowheads="1"/>
          </p:cNvSpPr>
          <p:nvPr/>
        </p:nvSpPr>
        <p:spPr bwMode="auto">
          <a:xfrm>
            <a:off x="2738438" y="3141663"/>
            <a:ext cx="734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Os testes de significância são exatos</a:t>
            </a:r>
          </a:p>
        </p:txBody>
      </p:sp>
      <p:sp>
        <p:nvSpPr>
          <p:cNvPr id="16" name="Text Box 20"/>
          <p:cNvSpPr txBox="1">
            <a:spLocks noChangeArrowheads="1"/>
          </p:cNvSpPr>
          <p:nvPr/>
        </p:nvSpPr>
        <p:spPr bwMode="auto">
          <a:xfrm>
            <a:off x="2738438" y="5332413"/>
            <a:ext cx="734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Os testes de hipótese (F, Tukey,...) são aproximados</a:t>
            </a:r>
          </a:p>
        </p:txBody>
      </p:sp>
      <p:sp>
        <p:nvSpPr>
          <p:cNvPr id="17" name="Text Box 19">
            <a:extLst>
              <a:ext uri="{FF2B5EF4-FFF2-40B4-BE49-F238E27FC236}">
                <a16:creationId xmlns:a16="http://schemas.microsoft.com/office/drawing/2014/main" id="{AEFED562-8ECE-4F70-9E64-2E4C0CB51E83}"/>
              </a:ext>
            </a:extLst>
          </p:cNvPr>
          <p:cNvSpPr txBox="1">
            <a:spLocks noChangeArrowheads="1"/>
          </p:cNvSpPr>
          <p:nvPr/>
        </p:nvSpPr>
        <p:spPr bwMode="auto">
          <a:xfrm>
            <a:off x="5524500" y="1920875"/>
            <a:ext cx="2857500" cy="400050"/>
          </a:xfrm>
          <a:prstGeom prst="rect">
            <a:avLst/>
          </a:prstGeom>
          <a:solidFill>
            <a:schemeClr val="accent3">
              <a:lumMod val="75000"/>
            </a:schemeClr>
          </a:solidFill>
          <a:ln w="9525">
            <a:noFill/>
            <a:miter lim="800000"/>
            <a:headEnd/>
            <a:tailEnd/>
          </a:ln>
        </p:spPr>
        <p:txBody>
          <a:bodyPr>
            <a:spAutoFit/>
          </a:bodyPr>
          <a:lstStyle/>
          <a:p>
            <a:pPr algn="just" eaLnBrk="1" hangingPunct="1">
              <a:spcBef>
                <a:spcPct val="50000"/>
              </a:spcBef>
              <a:defRPr/>
            </a:pPr>
            <a:r>
              <a:rPr lang="pt-BR" sz="2000" dirty="0">
                <a:latin typeface="Century Gothic" pitchFamily="34" charset="0"/>
                <a:cs typeface="Arial" charset="0"/>
              </a:rPr>
              <a:t>Efeitos de blocos fixos</a:t>
            </a:r>
          </a:p>
        </p:txBody>
      </p:sp>
      <p:sp>
        <p:nvSpPr>
          <p:cNvPr id="18" name="Text Box 19">
            <a:extLst>
              <a:ext uri="{FF2B5EF4-FFF2-40B4-BE49-F238E27FC236}">
                <a16:creationId xmlns:a16="http://schemas.microsoft.com/office/drawing/2014/main" id="{7F1008D6-C3C4-4A60-A00A-DA47E492ADC2}"/>
              </a:ext>
            </a:extLst>
          </p:cNvPr>
          <p:cNvSpPr txBox="1">
            <a:spLocks noChangeArrowheads="1"/>
          </p:cNvSpPr>
          <p:nvPr/>
        </p:nvSpPr>
        <p:spPr bwMode="auto">
          <a:xfrm>
            <a:off x="4881563" y="4354513"/>
            <a:ext cx="3714750" cy="400050"/>
          </a:xfrm>
          <a:prstGeom prst="rect">
            <a:avLst/>
          </a:prstGeom>
          <a:solidFill>
            <a:schemeClr val="accent3">
              <a:lumMod val="75000"/>
            </a:schemeClr>
          </a:solidFill>
          <a:ln w="9525">
            <a:noFill/>
            <a:miter lim="800000"/>
            <a:headEnd/>
            <a:tailEnd/>
          </a:ln>
        </p:spPr>
        <p:txBody>
          <a:bodyPr>
            <a:spAutoFit/>
          </a:bodyPr>
          <a:lstStyle/>
          <a:p>
            <a:pPr algn="just" eaLnBrk="1" hangingPunct="1">
              <a:spcBef>
                <a:spcPct val="50000"/>
              </a:spcBef>
              <a:defRPr/>
            </a:pPr>
            <a:r>
              <a:rPr lang="pt-BR" sz="2000" dirty="0">
                <a:latin typeface="Century Gothic" pitchFamily="34" charset="0"/>
                <a:cs typeface="Arial" charset="0"/>
              </a:rPr>
              <a:t>Efeitos de blocos aleatórios -</a:t>
            </a:r>
          </a:p>
        </p:txBody>
      </p:sp>
      <p:sp>
        <p:nvSpPr>
          <p:cNvPr id="19" name="Título 1"/>
          <p:cNvSpPr txBox="1">
            <a:spLocks/>
          </p:cNvSpPr>
          <p:nvPr/>
        </p:nvSpPr>
        <p:spPr>
          <a:xfrm>
            <a:off x="1088232" y="112799"/>
            <a:ext cx="10515600" cy="692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pt-BR" sz="3600" dirty="0" smtClean="0"/>
              <a:t>Tipos de Análises de Experimentos em DBI</a:t>
            </a:r>
            <a:endParaRPr lang="pt-BR" sz="3600" i="1" dirty="0"/>
          </a:p>
        </p:txBody>
      </p:sp>
      <mc:AlternateContent xmlns:mc="http://schemas.openxmlformats.org/markup-compatibility/2006" xmlns:a14="http://schemas.microsoft.com/office/drawing/2010/main">
        <mc:Choice Requires="a14">
          <p:sp>
            <p:nvSpPr>
              <p:cNvPr id="2" name="CaixaDeTexto 1"/>
              <p:cNvSpPr txBox="1"/>
              <p:nvPr/>
            </p:nvSpPr>
            <p:spPr>
              <a:xfrm>
                <a:off x="8771548" y="4368281"/>
                <a:ext cx="1545616" cy="316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𝑗</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m:t>
                          </m:r>
                        </m:sub>
                      </m:sSub>
                      <m:r>
                        <a:rPr lang="pt-BR" b="0" i="1" smtClean="0">
                          <a:latin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rPr>
                            <m:t>𝑏</m:t>
                          </m:r>
                        </m:sub>
                        <m:sup>
                          <m:r>
                            <a:rPr lang="pt-BR" i="1">
                              <a:latin typeface="Cambria Math" panose="02040503050406030204" pitchFamily="18" charset="0"/>
                            </a:rPr>
                            <m:t>2</m:t>
                          </m:r>
                        </m:sup>
                      </m:sSubSup>
                      <m:r>
                        <a:rPr lang="pt-BR" b="0" i="1" smtClean="0">
                          <a:latin typeface="Cambria Math" panose="02040503050406030204" pitchFamily="18" charset="0"/>
                        </a:rPr>
                        <m:t>)</m:t>
                      </m:r>
                    </m:oMath>
                  </m:oMathPara>
                </a14:m>
                <a:endParaRPr lang="pt-BR" dirty="0"/>
              </a:p>
            </p:txBody>
          </p:sp>
        </mc:Choice>
        <mc:Fallback xmlns="">
          <p:sp>
            <p:nvSpPr>
              <p:cNvPr id="2" name="CaixaDeTexto 1"/>
              <p:cNvSpPr txBox="1">
                <a:spLocks noRot="1" noChangeAspect="1" noMove="1" noResize="1" noEditPoints="1" noAdjustHandles="1" noChangeArrowheads="1" noChangeShapeType="1" noTextEdit="1"/>
              </p:cNvSpPr>
              <p:nvPr/>
            </p:nvSpPr>
            <p:spPr>
              <a:xfrm>
                <a:off x="8771548" y="4368281"/>
                <a:ext cx="1545616" cy="316433"/>
              </a:xfrm>
              <a:prstGeom prst="rect">
                <a:avLst/>
              </a:prstGeom>
              <a:blipFill>
                <a:blip r:embed="rId2"/>
                <a:stretch>
                  <a:fillRect l="-3557" r="-5534" b="-27451"/>
                </a:stretch>
              </a:blipFill>
            </p:spPr>
            <p:txBody>
              <a:bodyPr/>
              <a:lstStyle/>
              <a:p>
                <a:r>
                  <a:rPr lang="pt-BR">
                    <a:noFill/>
                  </a:rPr>
                  <a:t> </a:t>
                </a:r>
              </a:p>
            </p:txBody>
          </p:sp>
        </mc:Fallback>
      </mc:AlternateContent>
    </p:spTree>
    <p:extLst>
      <p:ext uri="{BB962C8B-B14F-4D97-AF65-F5344CB8AC3E}">
        <p14:creationId xmlns:p14="http://schemas.microsoft.com/office/powerpoint/2010/main" val="3361603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539750"/>
            <a:ext cx="7426325"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 Box 20"/>
          <p:cNvSpPr txBox="1">
            <a:spLocks noChangeArrowheads="1"/>
          </p:cNvSpPr>
          <p:nvPr/>
        </p:nvSpPr>
        <p:spPr bwMode="auto">
          <a:xfrm>
            <a:off x="3143250" y="2452688"/>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(1939) - Annals of Human Genetics)</a:t>
            </a:r>
          </a:p>
        </p:txBody>
      </p:sp>
      <p:pic>
        <p:nvPicPr>
          <p:cNvPr id="10244" name="Imagem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3573464"/>
            <a:ext cx="73152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20"/>
          <p:cNvSpPr txBox="1">
            <a:spLocks noChangeArrowheads="1"/>
          </p:cNvSpPr>
          <p:nvPr/>
        </p:nvSpPr>
        <p:spPr bwMode="auto">
          <a:xfrm>
            <a:off x="3295650" y="4900613"/>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(1940) - Annals of Human Genetics)</a:t>
            </a:r>
          </a:p>
        </p:txBody>
      </p:sp>
    </p:spTree>
    <p:extLst>
      <p:ext uri="{BB962C8B-B14F-4D97-AF65-F5344CB8AC3E}">
        <p14:creationId xmlns:p14="http://schemas.microsoft.com/office/powerpoint/2010/main" val="2711738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19"/>
          <p:cNvSpPr txBox="1">
            <a:spLocks noChangeArrowheads="1"/>
          </p:cNvSpPr>
          <p:nvPr/>
        </p:nvSpPr>
        <p:spPr bwMode="auto">
          <a:xfrm>
            <a:off x="2166938" y="1500188"/>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Látice ou reticulado</a:t>
            </a:r>
          </a:p>
        </p:txBody>
      </p:sp>
      <p:sp>
        <p:nvSpPr>
          <p:cNvPr id="12293" name="Text Box 19"/>
          <p:cNvSpPr txBox="1">
            <a:spLocks noChangeArrowheads="1"/>
          </p:cNvSpPr>
          <p:nvPr/>
        </p:nvSpPr>
        <p:spPr bwMode="auto">
          <a:xfrm>
            <a:off x="2595564" y="2114550"/>
            <a:ext cx="393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 </a:t>
            </a:r>
            <a:r>
              <a:rPr lang="pt-BR" altLang="en-US" sz="2000" b="1" i="1">
                <a:latin typeface="Century Gothic" panose="020B0502020202020204" pitchFamily="34" charset="0"/>
              </a:rPr>
              <a:t>v = k</a:t>
            </a:r>
            <a:r>
              <a:rPr lang="pt-BR" altLang="en-US" sz="2000" b="1" i="1" baseline="30000">
                <a:latin typeface="Century Gothic" panose="020B0502020202020204" pitchFamily="34" charset="0"/>
              </a:rPr>
              <a:t>2</a:t>
            </a:r>
          </a:p>
        </p:txBody>
      </p:sp>
      <p:sp>
        <p:nvSpPr>
          <p:cNvPr id="12294" name="Text Box 19"/>
          <p:cNvSpPr txBox="1">
            <a:spLocks noChangeArrowheads="1"/>
          </p:cNvSpPr>
          <p:nvPr/>
        </p:nvSpPr>
        <p:spPr bwMode="auto">
          <a:xfrm>
            <a:off x="2595563" y="4114800"/>
            <a:ext cx="429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dirty="0">
                <a:latin typeface="Century Gothic" panose="020B0502020202020204" pitchFamily="34" charset="0"/>
              </a:rPr>
              <a:t> </a:t>
            </a:r>
            <a:r>
              <a:rPr lang="pt-BR" altLang="en-US" sz="2000" i="1" dirty="0" err="1">
                <a:latin typeface="Century Gothic" panose="020B0502020202020204" pitchFamily="34" charset="0"/>
              </a:rPr>
              <a:t>Látice</a:t>
            </a:r>
            <a:r>
              <a:rPr lang="pt-BR" altLang="en-US" sz="2000" i="1" dirty="0">
                <a:latin typeface="Century Gothic" panose="020B0502020202020204" pitchFamily="34" charset="0"/>
              </a:rPr>
              <a:t> retangular ► </a:t>
            </a:r>
            <a:r>
              <a:rPr lang="pt-BR" altLang="en-US" sz="2000" b="1" i="1" dirty="0">
                <a:latin typeface="Century Gothic" panose="020B0502020202020204" pitchFamily="34" charset="0"/>
              </a:rPr>
              <a:t>v = k(k+1)</a:t>
            </a:r>
          </a:p>
        </p:txBody>
      </p:sp>
      <p:sp>
        <p:nvSpPr>
          <p:cNvPr id="12295" name="Text Box 19"/>
          <p:cNvSpPr txBox="1">
            <a:spLocks noChangeArrowheads="1"/>
          </p:cNvSpPr>
          <p:nvPr/>
        </p:nvSpPr>
        <p:spPr bwMode="auto">
          <a:xfrm>
            <a:off x="3105151" y="2714625"/>
            <a:ext cx="630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balanceado ou equilibrado</a:t>
            </a:r>
          </a:p>
        </p:txBody>
      </p:sp>
      <p:sp>
        <p:nvSpPr>
          <p:cNvPr id="12296" name="Text Box 19"/>
          <p:cNvSpPr txBox="1">
            <a:spLocks noChangeArrowheads="1"/>
          </p:cNvSpPr>
          <p:nvPr/>
        </p:nvSpPr>
        <p:spPr bwMode="auto">
          <a:xfrm>
            <a:off x="3095626" y="3357563"/>
            <a:ext cx="6500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parcialmente balanceado</a:t>
            </a:r>
          </a:p>
        </p:txBody>
      </p:sp>
      <p:sp>
        <p:nvSpPr>
          <p:cNvPr id="12297" name="Text Box 19"/>
          <p:cNvSpPr txBox="1">
            <a:spLocks noChangeArrowheads="1"/>
          </p:cNvSpPr>
          <p:nvPr/>
        </p:nvSpPr>
        <p:spPr bwMode="auto">
          <a:xfrm>
            <a:off x="2597151" y="468471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Alfa-</a:t>
            </a:r>
            <a:r>
              <a:rPr lang="pt-BR" altLang="en-US" sz="2000" i="1">
                <a:latin typeface="Century Gothic" panose="020B0502020202020204" pitchFamily="34" charset="0"/>
              </a:rPr>
              <a:t>Látice</a:t>
            </a:r>
            <a:r>
              <a:rPr lang="pt-BR" altLang="en-US" sz="2000" b="1" i="1">
                <a:latin typeface="Century Gothic" panose="020B0502020202020204" pitchFamily="34" charset="0"/>
              </a:rPr>
              <a:t> </a:t>
            </a:r>
            <a:r>
              <a:rPr lang="pt-BR" altLang="en-US" sz="2000" i="1">
                <a:latin typeface="Century Gothic" panose="020B0502020202020204" pitchFamily="34" charset="0"/>
              </a:rPr>
              <a:t>► </a:t>
            </a:r>
            <a:r>
              <a:rPr lang="pt-BR" altLang="en-US" sz="2000" b="1" i="1">
                <a:latin typeface="Century Gothic" panose="020B0502020202020204" pitchFamily="34" charset="0"/>
              </a:rPr>
              <a:t>v = k . s</a:t>
            </a:r>
          </a:p>
        </p:txBody>
      </p:sp>
      <p:sp>
        <p:nvSpPr>
          <p:cNvPr id="10" name="Título 1"/>
          <p:cNvSpPr txBox="1">
            <a:spLocks/>
          </p:cNvSpPr>
          <p:nvPr/>
        </p:nvSpPr>
        <p:spPr>
          <a:xfrm>
            <a:off x="803366" y="215693"/>
            <a:ext cx="10515600" cy="1124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err="1" smtClean="0"/>
              <a:t>Resolvable</a:t>
            </a:r>
            <a:r>
              <a:rPr lang="pt-BR" dirty="0" smtClean="0"/>
              <a:t> Designs</a:t>
            </a:r>
            <a:endParaRPr lang="pt-BR" i="1" dirty="0"/>
          </a:p>
        </p:txBody>
      </p:sp>
    </p:spTree>
    <p:extLst>
      <p:ext uri="{BB962C8B-B14F-4D97-AF65-F5344CB8AC3E}">
        <p14:creationId xmlns:p14="http://schemas.microsoft.com/office/powerpoint/2010/main" val="2808094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19"/>
          <p:cNvSpPr txBox="1">
            <a:spLocks noChangeArrowheads="1"/>
          </p:cNvSpPr>
          <p:nvPr/>
        </p:nvSpPr>
        <p:spPr bwMode="auto">
          <a:xfrm>
            <a:off x="2166938" y="1357313"/>
            <a:ext cx="3643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400">
                <a:latin typeface="Century Gothic" panose="020B0502020202020204" pitchFamily="34" charset="0"/>
              </a:rPr>
              <a:t> </a:t>
            </a:r>
            <a:r>
              <a:rPr lang="pt-BR" altLang="en-US" sz="2400" b="1">
                <a:latin typeface="Century Gothic" panose="020B0502020202020204" pitchFamily="34" charset="0"/>
              </a:rPr>
              <a:t>Características</a:t>
            </a:r>
          </a:p>
        </p:txBody>
      </p:sp>
      <p:sp>
        <p:nvSpPr>
          <p:cNvPr id="5" name="Text Box 19"/>
          <p:cNvSpPr txBox="1">
            <a:spLocks noChangeArrowheads="1"/>
          </p:cNvSpPr>
          <p:nvPr/>
        </p:nvSpPr>
        <p:spPr bwMode="auto">
          <a:xfrm>
            <a:off x="2452689" y="4221163"/>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b="1">
                <a:solidFill>
                  <a:srgbClr val="FF0000"/>
                </a:solidFill>
                <a:latin typeface="Century Gothic" panose="020B0502020202020204" pitchFamily="34" charset="0"/>
              </a:rPr>
              <a:t> + eficiente DBI</a:t>
            </a:r>
          </a:p>
        </p:txBody>
      </p:sp>
      <p:sp>
        <p:nvSpPr>
          <p:cNvPr id="6" name="CaixaDeTexto 5"/>
          <p:cNvSpPr txBox="1">
            <a:spLocks noChangeArrowheads="1"/>
          </p:cNvSpPr>
          <p:nvPr/>
        </p:nvSpPr>
        <p:spPr bwMode="auto">
          <a:xfrm>
            <a:off x="2452689" y="2433639"/>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Quaisquer dois tratamentos ocorrem juntos num bloco do experimento</a:t>
            </a:r>
            <a:endParaRPr lang="pt-BR" altLang="en-US" sz="2000">
              <a:latin typeface="Century" panose="02040604050505020304" pitchFamily="18" charset="0"/>
            </a:endParaRPr>
          </a:p>
        </p:txBody>
      </p:sp>
      <p:sp>
        <p:nvSpPr>
          <p:cNvPr id="7" name="CaixaDeTexto 6"/>
          <p:cNvSpPr txBox="1">
            <a:spLocks noChangeArrowheads="1"/>
          </p:cNvSpPr>
          <p:nvPr/>
        </p:nvSpPr>
        <p:spPr bwMode="auto">
          <a:xfrm>
            <a:off x="2452689" y="1949450"/>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a:t>
            </a:r>
            <a:r>
              <a:rPr lang="pt-BR" altLang="en-US" sz="2000" baseline="30000">
                <a:latin typeface="Century Gothic" panose="020B0502020202020204" pitchFamily="34" charset="0"/>
              </a:rPr>
              <a:t>2</a:t>
            </a:r>
            <a:r>
              <a:rPr lang="pt-BR" altLang="en-US" sz="2000">
                <a:latin typeface="Century Gothic" panose="020B0502020202020204" pitchFamily="34" charset="0"/>
              </a:rPr>
              <a:t>  b blocos de tamanho k &lt; v</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2452689" y="314166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r = k + 1 (Arranjos básicos ortogonais)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52689" y="3644900"/>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BIB ► k é um número primo ou potência de primo</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2524126" y="5029200"/>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a:t>
            </a:r>
            <a:r>
              <a:rPr lang="pt-BR" altLang="en-US" sz="2000" b="1">
                <a:latin typeface="Century Gothic" panose="020B0502020202020204" pitchFamily="34" charset="0"/>
              </a:rPr>
              <a:t>Ex1.</a:t>
            </a:r>
            <a:r>
              <a:rPr lang="pt-BR" altLang="en-US" sz="2000">
                <a:latin typeface="Century Gothic" panose="020B0502020202020204" pitchFamily="34" charset="0"/>
              </a:rPr>
              <a:t> v = 25 </a:t>
            </a:r>
            <a:endParaRPr lang="pt-BR" altLang="en-US" sz="2000" baseline="30000">
              <a:latin typeface="Century Gothic" panose="020B0502020202020204" pitchFamily="34" charset="0"/>
            </a:endParaRPr>
          </a:p>
        </p:txBody>
      </p:sp>
      <p:sp>
        <p:nvSpPr>
          <p:cNvPr id="11" name="CaixaDeTexto 10"/>
          <p:cNvSpPr txBox="1">
            <a:spLocks noChangeArrowheads="1"/>
          </p:cNvSpPr>
          <p:nvPr/>
        </p:nvSpPr>
        <p:spPr bwMode="auto">
          <a:xfrm>
            <a:off x="4310064" y="502920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k = 5 </a:t>
            </a:r>
            <a:endParaRPr lang="pt-BR" altLang="en-US" sz="2000" baseline="30000">
              <a:latin typeface="Century Gothic" panose="020B0502020202020204" pitchFamily="34" charset="0"/>
            </a:endParaRPr>
          </a:p>
        </p:txBody>
      </p:sp>
      <p:sp>
        <p:nvSpPr>
          <p:cNvPr id="12" name="CaixaDeTexto 11"/>
          <p:cNvSpPr txBox="1">
            <a:spLocks noChangeArrowheads="1"/>
          </p:cNvSpPr>
          <p:nvPr/>
        </p:nvSpPr>
        <p:spPr bwMode="auto">
          <a:xfrm>
            <a:off x="5524501" y="502920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6 </a:t>
            </a:r>
            <a:endParaRPr lang="pt-BR" altLang="en-US" sz="2000" baseline="30000">
              <a:latin typeface="Century Gothic" panose="020B0502020202020204" pitchFamily="34" charset="0"/>
            </a:endParaRPr>
          </a:p>
        </p:txBody>
      </p:sp>
      <p:sp>
        <p:nvSpPr>
          <p:cNvPr id="13" name="CaixaDeTexto 12"/>
          <p:cNvSpPr txBox="1">
            <a:spLocks noChangeArrowheads="1"/>
          </p:cNvSpPr>
          <p:nvPr/>
        </p:nvSpPr>
        <p:spPr bwMode="auto">
          <a:xfrm>
            <a:off x="6667501" y="5029200"/>
            <a:ext cx="166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kr =  30 </a:t>
            </a:r>
            <a:endParaRPr lang="pt-BR" altLang="en-US" sz="2000" baseline="30000">
              <a:latin typeface="Century Gothic" panose="020B0502020202020204" pitchFamily="34" charset="0"/>
            </a:endParaRPr>
          </a:p>
        </p:txBody>
      </p:sp>
      <p:sp>
        <p:nvSpPr>
          <p:cNvPr id="14" name="CaixaDeTexto 13"/>
          <p:cNvSpPr txBox="1">
            <a:spLocks noChangeArrowheads="1"/>
          </p:cNvSpPr>
          <p:nvPr/>
        </p:nvSpPr>
        <p:spPr bwMode="auto">
          <a:xfrm>
            <a:off x="2524126" y="5457825"/>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a:t>
            </a:r>
            <a:r>
              <a:rPr lang="pt-BR" altLang="en-US" sz="2000" b="1">
                <a:latin typeface="Century Gothic" panose="020B0502020202020204" pitchFamily="34" charset="0"/>
              </a:rPr>
              <a:t>Ex2.</a:t>
            </a:r>
            <a:r>
              <a:rPr lang="pt-BR" altLang="en-US" sz="2000">
                <a:latin typeface="Century Gothic" panose="020B0502020202020204" pitchFamily="34" charset="0"/>
              </a:rPr>
              <a:t> v = 81 </a:t>
            </a:r>
            <a:endParaRPr lang="pt-BR" altLang="en-US" sz="2000" baseline="30000">
              <a:latin typeface="Century Gothic" panose="020B0502020202020204" pitchFamily="34" charset="0"/>
            </a:endParaRPr>
          </a:p>
        </p:txBody>
      </p:sp>
      <p:sp>
        <p:nvSpPr>
          <p:cNvPr id="15" name="CaixaDeTexto 14"/>
          <p:cNvSpPr txBox="1">
            <a:spLocks noChangeArrowheads="1"/>
          </p:cNvSpPr>
          <p:nvPr/>
        </p:nvSpPr>
        <p:spPr bwMode="auto">
          <a:xfrm>
            <a:off x="4310064"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k = 9 </a:t>
            </a:r>
            <a:endParaRPr lang="pt-BR" altLang="en-US" sz="2000" baseline="30000">
              <a:latin typeface="Century Gothic" panose="020B0502020202020204" pitchFamily="34" charset="0"/>
            </a:endParaRPr>
          </a:p>
        </p:txBody>
      </p:sp>
      <p:sp>
        <p:nvSpPr>
          <p:cNvPr id="16" name="CaixaDeTexto 15"/>
          <p:cNvSpPr txBox="1">
            <a:spLocks noChangeArrowheads="1"/>
          </p:cNvSpPr>
          <p:nvPr/>
        </p:nvSpPr>
        <p:spPr bwMode="auto">
          <a:xfrm>
            <a:off x="5524501"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10 </a:t>
            </a:r>
            <a:endParaRPr lang="pt-BR" altLang="en-US" sz="2000" baseline="30000">
              <a:latin typeface="Century Gothic" panose="020B0502020202020204" pitchFamily="34" charset="0"/>
            </a:endParaRPr>
          </a:p>
        </p:txBody>
      </p:sp>
      <p:sp>
        <p:nvSpPr>
          <p:cNvPr id="17" name="CaixaDeTexto 16"/>
          <p:cNvSpPr txBox="1">
            <a:spLocks noChangeArrowheads="1"/>
          </p:cNvSpPr>
          <p:nvPr/>
        </p:nvSpPr>
        <p:spPr bwMode="auto">
          <a:xfrm>
            <a:off x="6667501"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90 </a:t>
            </a:r>
            <a:endParaRPr lang="pt-BR" altLang="en-US" sz="2000" baseline="30000">
              <a:latin typeface="Century Gothic" panose="020B0502020202020204" pitchFamily="34" charset="0"/>
            </a:endParaRPr>
          </a:p>
        </p:txBody>
      </p:sp>
      <p:sp>
        <p:nvSpPr>
          <p:cNvPr id="18" name="CaixaDeTexto 17"/>
          <p:cNvSpPr txBox="1">
            <a:spLocks noChangeArrowheads="1"/>
          </p:cNvSpPr>
          <p:nvPr/>
        </p:nvSpPr>
        <p:spPr bwMode="auto">
          <a:xfrm>
            <a:off x="4440238" y="6092825"/>
            <a:ext cx="3071812" cy="4000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Casos v = 36 100 144 </a:t>
            </a:r>
            <a:endParaRPr lang="pt-BR" altLang="en-US" sz="2000" baseline="30000">
              <a:latin typeface="Century Gothic" panose="020B0502020202020204" pitchFamily="34" charset="0"/>
            </a:endParaRPr>
          </a:p>
        </p:txBody>
      </p:sp>
      <p:sp>
        <p:nvSpPr>
          <p:cNvPr id="19"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298315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2981"/>
            <a:ext cx="10515600" cy="1325563"/>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Experimento</a:t>
            </a:r>
            <a:endParaRPr lang="pt-BR" dirty="0"/>
          </a:p>
        </p:txBody>
      </p:sp>
      <p:sp>
        <p:nvSpPr>
          <p:cNvPr id="3" name="Espaço Reservado para Conteúdo 2"/>
          <p:cNvSpPr>
            <a:spLocks noGrp="1"/>
          </p:cNvSpPr>
          <p:nvPr>
            <p:ph idx="1"/>
          </p:nvPr>
        </p:nvSpPr>
        <p:spPr>
          <a:xfrm>
            <a:off x="838200" y="1418544"/>
            <a:ext cx="10515600" cy="5134655"/>
          </a:xfrm>
        </p:spPr>
        <p:txBody>
          <a:bodyPr>
            <a:normAutofit lnSpcReduction="10000"/>
          </a:bodyPr>
          <a:lstStyle/>
          <a:p>
            <a:pPr marL="0" indent="0" algn="just">
              <a:buNone/>
            </a:pPr>
            <a:r>
              <a:rPr lang="pt-BR" dirty="0" smtClean="0"/>
              <a:t>Trabalho </a:t>
            </a:r>
            <a:r>
              <a:rPr lang="pt-BR" dirty="0"/>
              <a:t>científico, previamente planejado com base nos fundamentos do método científico e dos </a:t>
            </a:r>
            <a:r>
              <a:rPr lang="pt-BR" dirty="0">
                <a:solidFill>
                  <a:srgbClr val="FF0000"/>
                </a:solidFill>
              </a:rPr>
              <a:t>princípios básicos da experimentação</a:t>
            </a:r>
            <a:r>
              <a:rPr lang="pt-BR" dirty="0"/>
              <a:t>, que tem por objetivo comprovar uma hipótese científica ou </a:t>
            </a:r>
            <a:r>
              <a:rPr lang="pt-BR"/>
              <a:t>um </a:t>
            </a:r>
            <a:r>
              <a:rPr lang="pt-BR" smtClean="0"/>
              <a:t>fenômeno.</a:t>
            </a:r>
            <a:endParaRPr lang="pt-BR" dirty="0" smtClean="0"/>
          </a:p>
          <a:p>
            <a:pPr marL="0" indent="0" algn="just">
              <a:buNone/>
            </a:pPr>
            <a:r>
              <a:rPr lang="pt-BR" dirty="0" err="1" smtClean="0"/>
              <a:t>Ex</a:t>
            </a:r>
            <a:r>
              <a:rPr lang="pt-BR" dirty="0" smtClean="0"/>
              <a:t>: Ensaios de Valor de Cultivo e Uso (Feijão)</a:t>
            </a:r>
          </a:p>
          <a:p>
            <a:pPr marL="0" indent="0" algn="just">
              <a:buNone/>
            </a:pPr>
            <a:endParaRPr lang="pt-BR" dirty="0"/>
          </a:p>
          <a:p>
            <a:pPr marL="0" indent="0" algn="just">
              <a:buNone/>
            </a:pPr>
            <a:r>
              <a:rPr lang="pt-BR" dirty="0" smtClean="0"/>
              <a:t>Tratamento: Elemento </a:t>
            </a:r>
            <a:r>
              <a:rPr lang="pt-BR" dirty="0"/>
              <a:t>ou os elementos cujos efeitos se desejam medir, avaliar ou comparar em </a:t>
            </a:r>
            <a:r>
              <a:rPr lang="pt-BR"/>
              <a:t>um </a:t>
            </a:r>
            <a:r>
              <a:rPr lang="pt-BR" smtClean="0"/>
              <a:t>experimento.</a:t>
            </a:r>
            <a:endParaRPr lang="pt-BR" dirty="0" smtClean="0"/>
          </a:p>
          <a:p>
            <a:pPr marL="0" indent="0" algn="just">
              <a:buNone/>
            </a:pPr>
            <a:endParaRPr lang="pt-BR" dirty="0" smtClean="0"/>
          </a:p>
          <a:p>
            <a:pPr marL="0" indent="0" algn="just">
              <a:buNone/>
            </a:pPr>
            <a:r>
              <a:rPr lang="pt-BR" dirty="0" smtClean="0"/>
              <a:t>Melhoramento de plantas: Tratamento -&gt; Genótipos</a:t>
            </a:r>
          </a:p>
          <a:p>
            <a:pPr marL="0" indent="0" algn="just">
              <a:buNone/>
            </a:pPr>
            <a:endParaRPr lang="pt-BR" dirty="0" smtClean="0"/>
          </a:p>
          <a:p>
            <a:pPr marL="0" indent="0" algn="just">
              <a:buNone/>
            </a:pPr>
            <a:r>
              <a:rPr lang="pt-BR" dirty="0" smtClean="0"/>
              <a:t>Híbrido de milho, linhagens de feijão, clones de cana de açúcar, progênies (FMI, FIC, </a:t>
            </a:r>
            <a:r>
              <a:rPr lang="pt-BR" smtClean="0"/>
              <a:t>FE).</a:t>
            </a:r>
            <a:endParaRPr lang="pt-BR" dirty="0" smtClean="0"/>
          </a:p>
        </p:txBody>
      </p:sp>
    </p:spTree>
    <p:extLst>
      <p:ext uri="{BB962C8B-B14F-4D97-AF65-F5344CB8AC3E}">
        <p14:creationId xmlns:p14="http://schemas.microsoft.com/office/powerpoint/2010/main" val="4146087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i="1" dirty="0" err="1" smtClean="0"/>
              <a:t>Látice</a:t>
            </a:r>
            <a:r>
              <a:rPr lang="pt-BR" i="1" dirty="0" smtClean="0"/>
              <a:t> Quadrado Balanceado – v = k²</a:t>
            </a:r>
            <a:endParaRPr lang="pt-BR" i="1" dirty="0"/>
          </a:p>
        </p:txBody>
      </p:sp>
      <p:sp>
        <p:nvSpPr>
          <p:cNvPr id="6" name="Espaço Reservado para Conteúdo 2"/>
          <p:cNvSpPr>
            <a:spLocks noGrp="1"/>
          </p:cNvSpPr>
          <p:nvPr>
            <p:ph idx="1"/>
          </p:nvPr>
        </p:nvSpPr>
        <p:spPr>
          <a:xfrm>
            <a:off x="5225143" y="2153530"/>
            <a:ext cx="6723017" cy="712328"/>
          </a:xfrm>
        </p:spPr>
        <p:txBody>
          <a:bodyPr>
            <a:noAutofit/>
          </a:bodyPr>
          <a:lstStyle/>
          <a:p>
            <a:pPr algn="just">
              <a:lnSpc>
                <a:spcPct val="100000"/>
              </a:lnSpc>
            </a:pPr>
            <a:r>
              <a:rPr lang="pt-BR" dirty="0" smtClean="0">
                <a:solidFill>
                  <a:srgbClr val="FF0000"/>
                </a:solidFill>
              </a:rPr>
              <a:t>Há restrição na casualização; </a:t>
            </a:r>
          </a:p>
          <a:p>
            <a:pPr lvl="1" algn="just">
              <a:lnSpc>
                <a:spcPct val="100000"/>
              </a:lnSpc>
            </a:pPr>
            <a:r>
              <a:rPr lang="pt-BR" dirty="0" err="1" smtClean="0">
                <a:solidFill>
                  <a:srgbClr val="FF0000"/>
                </a:solidFill>
              </a:rPr>
              <a:t>Látice</a:t>
            </a:r>
            <a:r>
              <a:rPr lang="pt-BR" dirty="0" smtClean="0">
                <a:solidFill>
                  <a:srgbClr val="FF0000"/>
                </a:solidFill>
              </a:rPr>
              <a:t> balanceado: número de repetições = </a:t>
            </a:r>
            <a:r>
              <a:rPr lang="pt-BR" i="1" dirty="0" smtClean="0">
                <a:solidFill>
                  <a:srgbClr val="FF0000"/>
                </a:solidFill>
              </a:rPr>
              <a:t>k</a:t>
            </a:r>
            <a:r>
              <a:rPr lang="pt-BR" dirty="0" smtClean="0">
                <a:solidFill>
                  <a:srgbClr val="FF0000"/>
                </a:solidFill>
              </a:rPr>
              <a:t>+1</a:t>
            </a:r>
          </a:p>
          <a:p>
            <a:pPr algn="just">
              <a:lnSpc>
                <a:spcPct val="100000"/>
              </a:lnSpc>
            </a:pPr>
            <a:r>
              <a:rPr lang="pt-BR" dirty="0" smtClean="0">
                <a:solidFill>
                  <a:srgbClr val="FF0000"/>
                </a:solidFill>
              </a:rPr>
              <a:t>Todos os tratamentos são amostrados dentro de cada repetição mas não em cada bloco;</a:t>
            </a:r>
            <a:endParaRPr lang="pt-BR" dirty="0">
              <a:solidFill>
                <a:srgbClr val="FF0000"/>
              </a:solidFill>
            </a:endParaRPr>
          </a:p>
          <a:p>
            <a:pPr algn="just">
              <a:lnSpc>
                <a:spcPct val="100000"/>
              </a:lnSpc>
            </a:pPr>
            <a:r>
              <a:rPr lang="pt-BR" dirty="0" smtClean="0">
                <a:solidFill>
                  <a:srgbClr val="FF0000"/>
                </a:solidFill>
              </a:rPr>
              <a:t>Homogeneidade na área dentro dos blocos;</a:t>
            </a:r>
          </a:p>
          <a:p>
            <a:pPr algn="just">
              <a:lnSpc>
                <a:spcPct val="100000"/>
              </a:lnSpc>
            </a:pPr>
            <a:r>
              <a:rPr lang="pt-BR" dirty="0" smtClean="0">
                <a:solidFill>
                  <a:srgbClr val="FF0000"/>
                </a:solidFill>
              </a:rPr>
              <a:t>Não há homogeneidade na área dentro da repetição.</a:t>
            </a:r>
          </a:p>
        </p:txBody>
      </p:sp>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1                2                3</a:t>
            </a:r>
            <a:endParaRPr lang="pt-BR" b="1" dirty="0">
              <a:solidFill>
                <a:schemeClr val="tx1"/>
              </a:solidFill>
            </a:endParaRPr>
          </a:p>
        </p:txBody>
      </p:sp>
      <p:sp>
        <p:nvSpPr>
          <p:cNvPr id="16" name="Retângulo 15"/>
          <p:cNvSpPr/>
          <p:nvPr/>
        </p:nvSpPr>
        <p:spPr>
          <a:xfrm>
            <a:off x="191589"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4                5                6</a:t>
            </a:r>
            <a:endParaRPr lang="pt-BR" b="1" dirty="0">
              <a:solidFill>
                <a:schemeClr val="tx1"/>
              </a:solidFill>
            </a:endParaRPr>
          </a:p>
        </p:txBody>
      </p:sp>
      <p:sp>
        <p:nvSpPr>
          <p:cNvPr id="17" name="Retângulo 16"/>
          <p:cNvSpPr/>
          <p:nvPr/>
        </p:nvSpPr>
        <p:spPr>
          <a:xfrm>
            <a:off x="191589"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7                8                9</a:t>
            </a:r>
            <a:endParaRPr lang="pt-BR" b="1" dirty="0">
              <a:solidFill>
                <a:schemeClr val="tx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1                4                7</a:t>
            </a:r>
            <a:endParaRPr lang="pt-BR" b="1" dirty="0">
              <a:solidFill>
                <a:schemeClr val="tx1"/>
              </a:solidFill>
            </a:endParaRPr>
          </a:p>
        </p:txBody>
      </p:sp>
      <p:sp>
        <p:nvSpPr>
          <p:cNvPr id="33" name="Retângulo 32"/>
          <p:cNvSpPr/>
          <p:nvPr/>
        </p:nvSpPr>
        <p:spPr>
          <a:xfrm>
            <a:off x="2712721"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2                5                8</a:t>
            </a:r>
            <a:endParaRPr lang="pt-BR" b="1" dirty="0">
              <a:solidFill>
                <a:schemeClr val="tx1"/>
              </a:solidFill>
            </a:endParaRPr>
          </a:p>
        </p:txBody>
      </p:sp>
      <p:sp>
        <p:nvSpPr>
          <p:cNvPr id="34" name="Retângulo 33"/>
          <p:cNvSpPr/>
          <p:nvPr/>
        </p:nvSpPr>
        <p:spPr>
          <a:xfrm>
            <a:off x="2712721"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3                6                9</a:t>
            </a:r>
            <a:endParaRPr lang="pt-BR" b="1" dirty="0">
              <a:solidFill>
                <a:schemeClr val="tx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1                5                9</a:t>
            </a:r>
            <a:endParaRPr lang="pt-BR" b="1" dirty="0">
              <a:solidFill>
                <a:schemeClr val="tx1"/>
              </a:solidFill>
            </a:endParaRPr>
          </a:p>
        </p:txBody>
      </p:sp>
      <p:sp>
        <p:nvSpPr>
          <p:cNvPr id="37" name="Retângulo 36"/>
          <p:cNvSpPr/>
          <p:nvPr/>
        </p:nvSpPr>
        <p:spPr>
          <a:xfrm>
            <a:off x="191589"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2                6                7</a:t>
            </a:r>
            <a:endParaRPr lang="pt-BR" b="1" dirty="0">
              <a:solidFill>
                <a:schemeClr val="tx1"/>
              </a:solidFill>
            </a:endParaRPr>
          </a:p>
        </p:txBody>
      </p:sp>
      <p:sp>
        <p:nvSpPr>
          <p:cNvPr id="38" name="Retângulo 37"/>
          <p:cNvSpPr/>
          <p:nvPr/>
        </p:nvSpPr>
        <p:spPr>
          <a:xfrm>
            <a:off x="191589"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3                4                8</a:t>
            </a:r>
            <a:endParaRPr lang="pt-BR" b="1" dirty="0">
              <a:solidFill>
                <a:schemeClr val="tx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1                6                8</a:t>
            </a:r>
            <a:endParaRPr lang="pt-BR" b="1" dirty="0">
              <a:solidFill>
                <a:schemeClr val="tx1"/>
              </a:solidFill>
            </a:endParaRPr>
          </a:p>
        </p:txBody>
      </p:sp>
      <p:sp>
        <p:nvSpPr>
          <p:cNvPr id="41" name="Retângulo 40"/>
          <p:cNvSpPr/>
          <p:nvPr/>
        </p:nvSpPr>
        <p:spPr>
          <a:xfrm>
            <a:off x="2712673"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2                4                9</a:t>
            </a:r>
            <a:endParaRPr lang="pt-BR" b="1" dirty="0">
              <a:solidFill>
                <a:schemeClr val="tx1"/>
              </a:solidFill>
            </a:endParaRPr>
          </a:p>
        </p:txBody>
      </p:sp>
      <p:sp>
        <p:nvSpPr>
          <p:cNvPr id="42" name="Retângulo 41"/>
          <p:cNvSpPr/>
          <p:nvPr/>
        </p:nvSpPr>
        <p:spPr>
          <a:xfrm>
            <a:off x="2712673"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3                5                7</a:t>
            </a:r>
            <a:endParaRPr lang="pt-BR" b="1" dirty="0">
              <a:solidFill>
                <a:schemeClr val="tx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R</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R</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R</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R</a:t>
            </a:r>
            <a:r>
              <a:rPr lang="pt-BR" sz="2800" b="1" baseline="-25000" dirty="0" smtClean="0"/>
              <a:t>4</a:t>
            </a:r>
            <a:endParaRPr lang="pt-BR" sz="2800" b="1" dirty="0"/>
          </a:p>
        </p:txBody>
      </p:sp>
    </p:spTree>
    <p:extLst>
      <p:ext uri="{BB962C8B-B14F-4D97-AF65-F5344CB8AC3E}">
        <p14:creationId xmlns:p14="http://schemas.microsoft.com/office/powerpoint/2010/main" val="2550642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3690260"/>
            <a:ext cx="212883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ext Box 19">
            <a:extLst>
              <a:ext uri="{FF2B5EF4-FFF2-40B4-BE49-F238E27FC236}">
                <a16:creationId xmlns:a16="http://schemas.microsoft.com/office/drawing/2014/main" id="{2C5A948D-150C-4586-89BD-E7D946051401}"/>
              </a:ext>
            </a:extLst>
          </p:cNvPr>
          <p:cNvSpPr txBox="1">
            <a:spLocks noChangeArrowheads="1"/>
          </p:cNvSpPr>
          <p:nvPr/>
        </p:nvSpPr>
        <p:spPr bwMode="auto">
          <a:xfrm>
            <a:off x="2166939" y="1647148"/>
            <a:ext cx="6072187" cy="40005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t>
            </a:r>
            <a:r>
              <a:rPr lang="pt-BR" sz="2000" dirty="0" err="1">
                <a:latin typeface="Century Gothic" pitchFamily="34" charset="0"/>
                <a:cs typeface="Arial" charset="0"/>
              </a:rPr>
              <a:t>Latice</a:t>
            </a:r>
            <a:r>
              <a:rPr lang="pt-BR" sz="2000" dirty="0">
                <a:latin typeface="Century Gothic" pitchFamily="34" charset="0"/>
                <a:cs typeface="Arial" charset="0"/>
              </a:rPr>
              <a:t> quadrado balanceado 3 x 3</a:t>
            </a:r>
          </a:p>
        </p:txBody>
      </p:sp>
      <p:sp>
        <p:nvSpPr>
          <p:cNvPr id="8" name="CaixaDeTexto 7"/>
          <p:cNvSpPr txBox="1">
            <a:spLocks noChangeArrowheads="1"/>
          </p:cNvSpPr>
          <p:nvPr/>
        </p:nvSpPr>
        <p:spPr bwMode="auto">
          <a:xfrm>
            <a:off x="3009900" y="2250398"/>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
            </a:pPr>
            <a:r>
              <a:rPr lang="pt-BR" altLang="en-US" sz="2000">
                <a:latin typeface="Century Gothic" panose="020B0502020202020204" pitchFamily="34" charset="0"/>
              </a:rPr>
              <a:t> Nº de repetições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3009900" y="2642510"/>
            <a:ext cx="338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
            </a:pPr>
            <a:r>
              <a:rPr lang="pt-BR" altLang="en-US" sz="2000">
                <a:latin typeface="Century Gothic" panose="020B0502020202020204" pitchFamily="34" charset="0"/>
              </a:rPr>
              <a:t> Nº de blocos</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6394451" y="221071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4 </a:t>
            </a:r>
            <a:endParaRPr lang="pt-BR" altLang="en-US" sz="2000" baseline="30000">
              <a:latin typeface="Century Gothic" panose="020B0502020202020204" pitchFamily="34" charset="0"/>
            </a:endParaRPr>
          </a:p>
        </p:txBody>
      </p:sp>
      <p:sp>
        <p:nvSpPr>
          <p:cNvPr id="13" name="CaixaDeTexto 12"/>
          <p:cNvSpPr txBox="1">
            <a:spLocks noChangeArrowheads="1"/>
          </p:cNvSpPr>
          <p:nvPr/>
        </p:nvSpPr>
        <p:spPr bwMode="auto">
          <a:xfrm>
            <a:off x="6394451" y="264251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12 </a:t>
            </a:r>
            <a:endParaRPr lang="pt-BR" altLang="en-US" sz="2000" baseline="30000">
              <a:latin typeface="Century Gothic" panose="020B0502020202020204" pitchFamily="34" charset="0"/>
            </a:endParaRPr>
          </a:p>
        </p:txBody>
      </p:sp>
      <p:grpSp>
        <p:nvGrpSpPr>
          <p:cNvPr id="2" name="Group 15"/>
          <p:cNvGrpSpPr>
            <a:grpSpLocks/>
          </p:cNvGrpSpPr>
          <p:nvPr/>
        </p:nvGrpSpPr>
        <p:grpSpPr bwMode="auto">
          <a:xfrm>
            <a:off x="1992314" y="5058686"/>
            <a:ext cx="8207375" cy="1408113"/>
            <a:chOff x="295" y="3022"/>
            <a:chExt cx="5170" cy="887"/>
          </a:xfrm>
        </p:grpSpPr>
        <p:sp>
          <p:nvSpPr>
            <p:cNvPr id="18" name="Chave esquerda 17">
              <a:extLst>
                <a:ext uri="{FF2B5EF4-FFF2-40B4-BE49-F238E27FC236}">
                  <a16:creationId xmlns:a16="http://schemas.microsoft.com/office/drawing/2014/main" id="{085F4735-7ECB-4CC7-BE2F-54FF74FC7BA8}"/>
                </a:ext>
              </a:extLst>
            </p:cNvPr>
            <p:cNvSpPr/>
            <p:nvPr/>
          </p:nvSpPr>
          <p:spPr>
            <a:xfrm rot="16200000">
              <a:off x="2608" y="709"/>
              <a:ext cx="544" cy="517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14363" name="CaixaDeTexto 18"/>
            <p:cNvSpPr txBox="1">
              <a:spLocks noChangeArrowheads="1"/>
            </p:cNvSpPr>
            <p:nvPr/>
          </p:nvSpPr>
          <p:spPr bwMode="auto">
            <a:xfrm>
              <a:off x="1701" y="3657"/>
              <a:ext cx="23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1" baseline="30000">
                  <a:latin typeface="Century Gothic" panose="020B0502020202020204" pitchFamily="34" charset="0"/>
                </a:rPr>
                <a:t> </a:t>
              </a:r>
              <a:r>
                <a:rPr lang="pt-BR" altLang="en-US" sz="2000" b="1">
                  <a:latin typeface="Century Gothic" panose="020B0502020202020204" pitchFamily="34" charset="0"/>
                </a:rPr>
                <a:t> Arranjos Básicos Ortogonais</a:t>
              </a:r>
              <a:endParaRPr lang="pt-BR" altLang="en-US" sz="2000" b="1" baseline="30000">
                <a:latin typeface="Century Gothic" panose="020B0502020202020204" pitchFamily="34" charset="0"/>
              </a:endParaRPr>
            </a:p>
          </p:txBody>
        </p:sp>
      </p:grpSp>
      <p:pic>
        <p:nvPicPr>
          <p:cNvPr id="1640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3739473"/>
            <a:ext cx="180022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3690260"/>
            <a:ext cx="4176713"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Elipse 15">
            <a:extLst>
              <a:ext uri="{FF2B5EF4-FFF2-40B4-BE49-F238E27FC236}">
                <a16:creationId xmlns:a16="http://schemas.microsoft.com/office/drawing/2014/main" id="{9D180BB8-5693-448C-A1CC-3BA019148F4F}"/>
              </a:ext>
            </a:extLst>
          </p:cNvPr>
          <p:cNvSpPr/>
          <p:nvPr/>
        </p:nvSpPr>
        <p:spPr>
          <a:xfrm>
            <a:off x="280987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nvGrpSpPr>
          <p:cNvPr id="3" name="Grupo 28"/>
          <p:cNvGrpSpPr>
            <a:grpSpLocks/>
          </p:cNvGrpSpPr>
          <p:nvPr/>
        </p:nvGrpSpPr>
        <p:grpSpPr bwMode="auto">
          <a:xfrm>
            <a:off x="2238376" y="4190323"/>
            <a:ext cx="6500813" cy="285750"/>
            <a:chOff x="714348" y="3929066"/>
            <a:chExt cx="6500858" cy="285752"/>
          </a:xfrm>
        </p:grpSpPr>
        <p:sp>
          <p:nvSpPr>
            <p:cNvPr id="17" name="Retângulo 16">
              <a:extLst>
                <a:ext uri="{FF2B5EF4-FFF2-40B4-BE49-F238E27FC236}">
                  <a16:creationId xmlns:a16="http://schemas.microsoft.com/office/drawing/2014/main" id="{8C29CB9F-5FC3-4EB7-A065-0E2AD1418DED}"/>
                </a:ext>
              </a:extLst>
            </p:cNvPr>
            <p:cNvSpPr/>
            <p:nvPr/>
          </p:nvSpPr>
          <p:spPr>
            <a:xfrm>
              <a:off x="714348"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9" name="Retângulo 18">
              <a:extLst>
                <a:ext uri="{FF2B5EF4-FFF2-40B4-BE49-F238E27FC236}">
                  <a16:creationId xmlns:a16="http://schemas.microsoft.com/office/drawing/2014/main" id="{2A8228D1-C59C-4ED0-A6DB-B3F3ED3C8551}"/>
                </a:ext>
              </a:extLst>
            </p:cNvPr>
            <p:cNvSpPr/>
            <p:nvPr/>
          </p:nvSpPr>
          <p:spPr>
            <a:xfrm>
              <a:off x="2643174" y="3929066"/>
              <a:ext cx="500065"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0" name="Retângulo 19">
              <a:extLst>
                <a:ext uri="{FF2B5EF4-FFF2-40B4-BE49-F238E27FC236}">
                  <a16:creationId xmlns:a16="http://schemas.microsoft.com/office/drawing/2014/main" id="{A4540F62-59B6-4EA2-A3C6-13E8605879B1}"/>
                </a:ext>
              </a:extLst>
            </p:cNvPr>
            <p:cNvSpPr/>
            <p:nvPr/>
          </p:nvSpPr>
          <p:spPr>
            <a:xfrm>
              <a:off x="4429124"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Retângulo 20">
              <a:extLst>
                <a:ext uri="{FF2B5EF4-FFF2-40B4-BE49-F238E27FC236}">
                  <a16:creationId xmlns:a16="http://schemas.microsoft.com/office/drawing/2014/main" id="{EB0A854F-F830-4ABF-BE53-5A13B7697A0A}"/>
                </a:ext>
              </a:extLst>
            </p:cNvPr>
            <p:cNvSpPr/>
            <p:nvPr/>
          </p:nvSpPr>
          <p:spPr>
            <a:xfrm>
              <a:off x="6715140"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
        <p:nvSpPr>
          <p:cNvPr id="22" name="Elipse 21">
            <a:extLst>
              <a:ext uri="{FF2B5EF4-FFF2-40B4-BE49-F238E27FC236}">
                <a16:creationId xmlns:a16="http://schemas.microsoft.com/office/drawing/2014/main" id="{EAE19FAA-1641-40FA-B3D6-DA267AE1B692}"/>
              </a:ext>
            </a:extLst>
          </p:cNvPr>
          <p:cNvSpPr/>
          <p:nvPr/>
        </p:nvSpPr>
        <p:spPr>
          <a:xfrm>
            <a:off x="338137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3" name="Elipse 22">
            <a:extLst>
              <a:ext uri="{FF2B5EF4-FFF2-40B4-BE49-F238E27FC236}">
                <a16:creationId xmlns:a16="http://schemas.microsoft.com/office/drawing/2014/main" id="{ED4B0281-4BC6-4583-BFD4-A7E9BD2AFB2C}"/>
              </a:ext>
            </a:extLst>
          </p:cNvPr>
          <p:cNvSpPr/>
          <p:nvPr/>
        </p:nvSpPr>
        <p:spPr>
          <a:xfrm>
            <a:off x="4738688"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4" name="Elipse 23">
            <a:extLst>
              <a:ext uri="{FF2B5EF4-FFF2-40B4-BE49-F238E27FC236}">
                <a16:creationId xmlns:a16="http://schemas.microsoft.com/office/drawing/2014/main" id="{0AB75852-861F-4012-864D-E81FAC252218}"/>
              </a:ext>
            </a:extLst>
          </p:cNvPr>
          <p:cNvSpPr/>
          <p:nvPr/>
        </p:nvSpPr>
        <p:spPr>
          <a:xfrm>
            <a:off x="5238751"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Elipse 24">
            <a:extLst>
              <a:ext uri="{FF2B5EF4-FFF2-40B4-BE49-F238E27FC236}">
                <a16:creationId xmlns:a16="http://schemas.microsoft.com/office/drawing/2014/main" id="{ADD9B5DB-FBE5-4AEC-912E-F3C9CC4E3039}"/>
              </a:ext>
            </a:extLst>
          </p:cNvPr>
          <p:cNvSpPr/>
          <p:nvPr/>
        </p:nvSpPr>
        <p:spPr>
          <a:xfrm>
            <a:off x="65960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6" name="Elipse 25">
            <a:extLst>
              <a:ext uri="{FF2B5EF4-FFF2-40B4-BE49-F238E27FC236}">
                <a16:creationId xmlns:a16="http://schemas.microsoft.com/office/drawing/2014/main" id="{93199255-0FDF-4479-90EC-743DBC694E54}"/>
              </a:ext>
            </a:extLst>
          </p:cNvPr>
          <p:cNvSpPr/>
          <p:nvPr/>
        </p:nvSpPr>
        <p:spPr>
          <a:xfrm>
            <a:off x="71675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7" name="Elipse 26">
            <a:extLst>
              <a:ext uri="{FF2B5EF4-FFF2-40B4-BE49-F238E27FC236}">
                <a16:creationId xmlns:a16="http://schemas.microsoft.com/office/drawing/2014/main" id="{D2796E4E-457D-430E-A92E-C755DC0B6876}"/>
              </a:ext>
            </a:extLst>
          </p:cNvPr>
          <p:cNvSpPr/>
          <p:nvPr/>
        </p:nvSpPr>
        <p:spPr>
          <a:xfrm>
            <a:off x="881062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8" name="Elipse 27">
            <a:extLst>
              <a:ext uri="{FF2B5EF4-FFF2-40B4-BE49-F238E27FC236}">
                <a16:creationId xmlns:a16="http://schemas.microsoft.com/office/drawing/2014/main" id="{685F1291-5F07-4941-8852-30C38AFD2D61}"/>
              </a:ext>
            </a:extLst>
          </p:cNvPr>
          <p:cNvSpPr/>
          <p:nvPr/>
        </p:nvSpPr>
        <p:spPr>
          <a:xfrm>
            <a:off x="94535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9"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2255633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C5FEAAF8-EFA2-4442-BA36-D1A6E9726ABB}"/>
              </a:ext>
            </a:extLst>
          </p:cNvPr>
          <p:cNvGraphicFramePr>
            <a:graphicFrameLocks noGrp="1"/>
          </p:cNvGraphicFramePr>
          <p:nvPr/>
        </p:nvGraphicFramePr>
        <p:xfrm>
          <a:off x="2208214" y="1484313"/>
          <a:ext cx="7969253" cy="4954590"/>
        </p:xfrm>
        <a:graphic>
          <a:graphicData uri="http://schemas.openxmlformats.org/drawingml/2006/table">
            <a:tbl>
              <a:tblPr/>
              <a:tblGrid>
                <a:gridCol w="652511">
                  <a:extLst>
                    <a:ext uri="{9D8B030D-6E8A-4147-A177-3AD203B41FA5}">
                      <a16:colId xmlns:a16="http://schemas.microsoft.com/office/drawing/2014/main" val="20000"/>
                    </a:ext>
                  </a:extLst>
                </a:gridCol>
                <a:gridCol w="403995">
                  <a:extLst>
                    <a:ext uri="{9D8B030D-6E8A-4147-A177-3AD203B41FA5}">
                      <a16:colId xmlns:a16="http://schemas.microsoft.com/office/drawing/2014/main" val="20001"/>
                    </a:ext>
                  </a:extLst>
                </a:gridCol>
                <a:gridCol w="599800">
                  <a:extLst>
                    <a:ext uri="{9D8B030D-6E8A-4147-A177-3AD203B41FA5}">
                      <a16:colId xmlns:a16="http://schemas.microsoft.com/office/drawing/2014/main" val="20002"/>
                    </a:ext>
                  </a:extLst>
                </a:gridCol>
                <a:gridCol w="600439">
                  <a:extLst>
                    <a:ext uri="{9D8B030D-6E8A-4147-A177-3AD203B41FA5}">
                      <a16:colId xmlns:a16="http://schemas.microsoft.com/office/drawing/2014/main" val="20003"/>
                    </a:ext>
                  </a:extLst>
                </a:gridCol>
                <a:gridCol w="403995">
                  <a:extLst>
                    <a:ext uri="{9D8B030D-6E8A-4147-A177-3AD203B41FA5}">
                      <a16:colId xmlns:a16="http://schemas.microsoft.com/office/drawing/2014/main" val="20004"/>
                    </a:ext>
                  </a:extLst>
                </a:gridCol>
                <a:gridCol w="547728">
                  <a:extLst>
                    <a:ext uri="{9D8B030D-6E8A-4147-A177-3AD203B41FA5}">
                      <a16:colId xmlns:a16="http://schemas.microsoft.com/office/drawing/2014/main" val="20005"/>
                    </a:ext>
                  </a:extLst>
                </a:gridCol>
                <a:gridCol w="652511">
                  <a:extLst>
                    <a:ext uri="{9D8B030D-6E8A-4147-A177-3AD203B41FA5}">
                      <a16:colId xmlns:a16="http://schemas.microsoft.com/office/drawing/2014/main" val="20006"/>
                    </a:ext>
                  </a:extLst>
                </a:gridCol>
                <a:gridCol w="403995">
                  <a:extLst>
                    <a:ext uri="{9D8B030D-6E8A-4147-A177-3AD203B41FA5}">
                      <a16:colId xmlns:a16="http://schemas.microsoft.com/office/drawing/2014/main" val="20007"/>
                    </a:ext>
                  </a:extLst>
                </a:gridCol>
                <a:gridCol w="547728">
                  <a:extLst>
                    <a:ext uri="{9D8B030D-6E8A-4147-A177-3AD203B41FA5}">
                      <a16:colId xmlns:a16="http://schemas.microsoft.com/office/drawing/2014/main" val="20008"/>
                    </a:ext>
                  </a:extLst>
                </a:gridCol>
                <a:gridCol w="652511">
                  <a:extLst>
                    <a:ext uri="{9D8B030D-6E8A-4147-A177-3AD203B41FA5}">
                      <a16:colId xmlns:a16="http://schemas.microsoft.com/office/drawing/2014/main" val="20009"/>
                    </a:ext>
                  </a:extLst>
                </a:gridCol>
                <a:gridCol w="403995">
                  <a:extLst>
                    <a:ext uri="{9D8B030D-6E8A-4147-A177-3AD203B41FA5}">
                      <a16:colId xmlns:a16="http://schemas.microsoft.com/office/drawing/2014/main" val="20010"/>
                    </a:ext>
                  </a:extLst>
                </a:gridCol>
                <a:gridCol w="547728">
                  <a:extLst>
                    <a:ext uri="{9D8B030D-6E8A-4147-A177-3AD203B41FA5}">
                      <a16:colId xmlns:a16="http://schemas.microsoft.com/office/drawing/2014/main" val="20011"/>
                    </a:ext>
                  </a:extLst>
                </a:gridCol>
                <a:gridCol w="652511">
                  <a:extLst>
                    <a:ext uri="{9D8B030D-6E8A-4147-A177-3AD203B41FA5}">
                      <a16:colId xmlns:a16="http://schemas.microsoft.com/office/drawing/2014/main" val="20012"/>
                    </a:ext>
                  </a:extLst>
                </a:gridCol>
                <a:gridCol w="403995">
                  <a:extLst>
                    <a:ext uri="{9D8B030D-6E8A-4147-A177-3AD203B41FA5}">
                      <a16:colId xmlns:a16="http://schemas.microsoft.com/office/drawing/2014/main" val="20013"/>
                    </a:ext>
                  </a:extLst>
                </a:gridCol>
                <a:gridCol w="495811">
                  <a:extLst>
                    <a:ext uri="{9D8B030D-6E8A-4147-A177-3AD203B41FA5}">
                      <a16:colId xmlns:a16="http://schemas.microsoft.com/office/drawing/2014/main" val="20014"/>
                    </a:ext>
                  </a:extLst>
                </a:gridCol>
              </a:tblGrid>
              <a:tr h="275255">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1</a:t>
                      </a: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l"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l"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2</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3</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4</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5</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75255">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a:solidFill>
                            <a:srgbClr val="000000"/>
                          </a:solidFill>
                          <a:latin typeface="Century Gothic" pitchFamily="34" charset="0"/>
                        </a:rPr>
                        <a:t>trat</a:t>
                      </a: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5255">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dirty="0">
                          <a:solidFill>
                            <a:srgbClr val="000000"/>
                          </a:solidFill>
                          <a:latin typeface="Century Gothic" pitchFamily="34" charset="0"/>
                        </a:rPr>
                        <a:t>10.2</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5.5</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12.9</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8</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11.4</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9.6</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2"/>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5.6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10.3</a:t>
                      </a:r>
                    </a:p>
                  </a:txBody>
                  <a:tcPr marL="9526" marR="9526" marT="9524" marB="0" anchor="b">
                    <a:lnL>
                      <a:noFill/>
                    </a:lnL>
                    <a:lnR>
                      <a:noFill/>
                    </a:lnR>
                    <a:lnT>
                      <a:noFill/>
                    </a:lnT>
                    <a:lnB>
                      <a:noFill/>
                    </a:lnB>
                  </a:tcPr>
                </a:tc>
                <a:extLst>
                  <a:ext uri="{0D108BD9-81ED-4DB2-BD59-A6C34878D82A}">
                    <a16:rowId xmlns:a16="http://schemas.microsoft.com/office/drawing/2014/main" val="10003"/>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7.9</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9.3</a:t>
                      </a:r>
                    </a:p>
                  </a:txBody>
                  <a:tcPr marL="9526" marR="9526" marT="9524" marB="0" anchor="b">
                    <a:lnL>
                      <a:noFill/>
                    </a:lnL>
                    <a:lnR>
                      <a:noFill/>
                    </a:lnR>
                    <a:lnT>
                      <a:noFill/>
                    </a:lnT>
                    <a:lnB>
                      <a:noFill/>
                    </a:lnB>
                  </a:tcPr>
                </a:tc>
                <a:extLst>
                  <a:ext uri="{0D108BD9-81ED-4DB2-BD59-A6C34878D82A}">
                    <a16:rowId xmlns:a16="http://schemas.microsoft.com/office/drawing/2014/main" val="10004"/>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6.4</a:t>
                      </a:r>
                    </a:p>
                  </a:txBody>
                  <a:tcPr marL="9526" marR="9526" marT="9524" marB="0" anchor="b">
                    <a:lnL>
                      <a:noFill/>
                    </a:lnL>
                    <a:lnR>
                      <a:noFill/>
                    </a:lnR>
                    <a:lnT>
                      <a:noFill/>
                    </a:lnT>
                    <a:lnB>
                      <a:noFill/>
                    </a:lnB>
                  </a:tcPr>
                </a:tc>
                <a:extLst>
                  <a:ext uri="{0D108BD9-81ED-4DB2-BD59-A6C34878D82A}">
                    <a16:rowId xmlns:a16="http://schemas.microsoft.com/office/drawing/2014/main" val="10005"/>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8.3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8.3</a:t>
                      </a:r>
                    </a:p>
                  </a:txBody>
                  <a:tcPr marL="9526" marR="9526" marT="9524" marB="0" anchor="b">
                    <a:lnL>
                      <a:noFill/>
                    </a:lnL>
                    <a:lnR>
                      <a:noFill/>
                    </a:lnR>
                    <a:lnT>
                      <a:noFill/>
                    </a:lnT>
                    <a:lnB>
                      <a:noFill/>
                    </a:lnB>
                  </a:tcPr>
                </a:tc>
                <a:extLst>
                  <a:ext uri="{0D108BD9-81ED-4DB2-BD59-A6C34878D82A}">
                    <a16:rowId xmlns:a16="http://schemas.microsoft.com/office/drawing/2014/main" val="10006"/>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a:t>
                      </a:r>
                    </a:p>
                  </a:txBody>
                  <a:tcPr marL="9526" marR="9526" marT="9524" marB="0" anchor="b">
                    <a:lnL>
                      <a:noFill/>
                    </a:lnL>
                    <a:lnR>
                      <a:noFill/>
                    </a:lnR>
                    <a:lnT>
                      <a:noFill/>
                    </a:lnT>
                    <a:lnB>
                      <a:noFill/>
                    </a:lnB>
                  </a:tcPr>
                </a:tc>
                <a:extLst>
                  <a:ext uri="{0D108BD9-81ED-4DB2-BD59-A6C34878D82A}">
                    <a16:rowId xmlns:a16="http://schemas.microsoft.com/office/drawing/2014/main" val="10007"/>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5.1</a:t>
                      </a:r>
                    </a:p>
                  </a:txBody>
                  <a:tcPr marL="9526" marR="9526" marT="9524" marB="0" anchor="b">
                    <a:lnL>
                      <a:noFill/>
                    </a:lnL>
                    <a:lnR>
                      <a:noFill/>
                    </a:lnR>
                    <a:lnT>
                      <a:noFill/>
                    </a:lnT>
                    <a:lnB>
                      <a:noFill/>
                    </a:lnB>
                  </a:tcPr>
                </a:tc>
                <a:extLst>
                  <a:ext uri="{0D108BD9-81ED-4DB2-BD59-A6C34878D82A}">
                    <a16:rowId xmlns:a16="http://schemas.microsoft.com/office/drawing/2014/main" val="10008"/>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6.3</a:t>
                      </a:r>
                    </a:p>
                  </a:txBody>
                  <a:tcPr marL="9526" marR="9526" marT="9524" marB="0" anchor="b">
                    <a:lnL>
                      <a:noFill/>
                    </a:lnL>
                    <a:lnR>
                      <a:noFill/>
                    </a:lnR>
                    <a:lnT>
                      <a:noFill/>
                    </a:lnT>
                    <a:lnB>
                      <a:noFill/>
                    </a:lnB>
                  </a:tcPr>
                </a:tc>
                <a:extLst>
                  <a:ext uri="{0D108BD9-81ED-4DB2-BD59-A6C34878D82A}">
                    <a16:rowId xmlns:a16="http://schemas.microsoft.com/office/drawing/2014/main" val="10009"/>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7.5</a:t>
                      </a:r>
                    </a:p>
                  </a:txBody>
                  <a:tcPr marL="9526" marR="9526" marT="9524" marB="0" anchor="b">
                    <a:lnL>
                      <a:noFill/>
                    </a:lnL>
                    <a:lnR>
                      <a:noFill/>
                    </a:lnR>
                    <a:lnT>
                      <a:noFill/>
                    </a:lnT>
                    <a:lnB>
                      <a:noFill/>
                    </a:lnB>
                  </a:tcPr>
                </a:tc>
                <a:extLst>
                  <a:ext uri="{0D108BD9-81ED-4DB2-BD59-A6C34878D82A}">
                    <a16:rowId xmlns:a16="http://schemas.microsoft.com/office/drawing/2014/main" val="10010"/>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extLst>
                  <a:ext uri="{0D108BD9-81ED-4DB2-BD59-A6C34878D82A}">
                    <a16:rowId xmlns:a16="http://schemas.microsoft.com/office/drawing/2014/main" val="10011"/>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3.6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9</a:t>
                      </a:r>
                    </a:p>
                  </a:txBody>
                  <a:tcPr marL="9526" marR="9526" marT="9524" marB="0" anchor="b">
                    <a:lnL>
                      <a:noFill/>
                    </a:lnL>
                    <a:lnR>
                      <a:noFill/>
                    </a:lnR>
                    <a:lnT>
                      <a:noFill/>
                    </a:lnT>
                    <a:lnB>
                      <a:noFill/>
                    </a:lnB>
                  </a:tcPr>
                </a:tc>
                <a:extLst>
                  <a:ext uri="{0D108BD9-81ED-4DB2-BD59-A6C34878D82A}">
                    <a16:rowId xmlns:a16="http://schemas.microsoft.com/office/drawing/2014/main" val="10012"/>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6.8</a:t>
                      </a:r>
                    </a:p>
                  </a:txBody>
                  <a:tcPr marL="9526" marR="9526" marT="9524" marB="0" anchor="b">
                    <a:lnL>
                      <a:noFill/>
                    </a:lnL>
                    <a:lnR>
                      <a:noFill/>
                    </a:lnR>
                    <a:lnT>
                      <a:noFill/>
                    </a:lnT>
                    <a:lnB>
                      <a:noFill/>
                    </a:lnB>
                  </a:tcPr>
                </a:tc>
                <a:extLst>
                  <a:ext uri="{0D108BD9-81ED-4DB2-BD59-A6C34878D82A}">
                    <a16:rowId xmlns:a16="http://schemas.microsoft.com/office/drawing/2014/main" val="10013"/>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8.3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10.8</a:t>
                      </a:r>
                    </a:p>
                  </a:txBody>
                  <a:tcPr marL="9526" marR="9526" marT="9524" marB="0" anchor="b">
                    <a:lnL>
                      <a:noFill/>
                    </a:lnL>
                    <a:lnR>
                      <a:noFill/>
                    </a:lnR>
                    <a:lnT>
                      <a:noFill/>
                    </a:lnT>
                    <a:lnB>
                      <a:noFill/>
                    </a:lnB>
                  </a:tcPr>
                </a:tc>
                <a:extLst>
                  <a:ext uri="{0D108BD9-81ED-4DB2-BD59-A6C34878D82A}">
                    <a16:rowId xmlns:a16="http://schemas.microsoft.com/office/drawing/2014/main" val="10014"/>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12.1</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6.7</a:t>
                      </a:r>
                    </a:p>
                  </a:txBody>
                  <a:tcPr marL="9526" marR="9526" marT="9524" marB="0" anchor="b">
                    <a:lnL>
                      <a:noFill/>
                    </a:lnL>
                    <a:lnR>
                      <a:noFill/>
                    </a:lnR>
                    <a:lnT>
                      <a:noFill/>
                    </a:lnT>
                    <a:lnB>
                      <a:noFill/>
                    </a:lnB>
                  </a:tcPr>
                </a:tc>
                <a:extLst>
                  <a:ext uri="{0D108BD9-81ED-4DB2-BD59-A6C34878D82A}">
                    <a16:rowId xmlns:a16="http://schemas.microsoft.com/office/drawing/2014/main" val="10015"/>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5.9</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8.7</a:t>
                      </a:r>
                    </a:p>
                  </a:txBody>
                  <a:tcPr marL="9526" marR="9526" marT="9524" marB="0" anchor="b">
                    <a:lnL>
                      <a:noFill/>
                    </a:lnL>
                    <a:lnR>
                      <a:noFill/>
                    </a:lnR>
                    <a:lnT>
                      <a:noFill/>
                    </a:lnT>
                    <a:lnB>
                      <a:noFill/>
                    </a:lnB>
                  </a:tcPr>
                </a:tc>
                <a:extLst>
                  <a:ext uri="{0D108BD9-81ED-4DB2-BD59-A6C34878D82A}">
                    <a16:rowId xmlns:a16="http://schemas.microsoft.com/office/drawing/2014/main" val="10016"/>
                  </a:ext>
                </a:extLst>
              </a:tr>
              <a:tr h="275255">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4.9</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10.3</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8.2</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7.2</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11531" name="Text Box 19">
            <a:extLst>
              <a:ext uri="{FF2B5EF4-FFF2-40B4-BE49-F238E27FC236}">
                <a16:creationId xmlns:a16="http://schemas.microsoft.com/office/drawing/2014/main" id="{449113F9-F964-4F0D-AB93-26D2C7028C2F}"/>
              </a:ext>
            </a:extLst>
          </p:cNvPr>
          <p:cNvSpPr txBox="1">
            <a:spLocks noChangeArrowheads="1"/>
          </p:cNvSpPr>
          <p:nvPr/>
        </p:nvSpPr>
        <p:spPr bwMode="auto">
          <a:xfrm>
            <a:off x="2135188" y="285750"/>
            <a:ext cx="8064500" cy="101600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Avaliação de 16 cultivares de sorgo no delineamento em </a:t>
            </a:r>
            <a:r>
              <a:rPr lang="pt-BR" sz="2000" dirty="0" err="1">
                <a:latin typeface="Century Gothic" pitchFamily="34" charset="0"/>
                <a:cs typeface="Arial" charset="0"/>
              </a:rPr>
              <a:t>látice</a:t>
            </a:r>
            <a:r>
              <a:rPr lang="pt-BR" sz="2000" dirty="0">
                <a:latin typeface="Century Gothic" pitchFamily="34" charset="0"/>
                <a:cs typeface="Arial" charset="0"/>
              </a:rPr>
              <a:t> quadrado balanceado. Embrapa Milho e Sorgo</a:t>
            </a:r>
          </a:p>
        </p:txBody>
      </p:sp>
    </p:spTree>
    <p:extLst>
      <p:ext uri="{BB962C8B-B14F-4D97-AF65-F5344CB8AC3E}">
        <p14:creationId xmlns:p14="http://schemas.microsoft.com/office/powerpoint/2010/main" val="1689945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5EBCA906-C10F-4874-B3A9-43DF03B4F3F5}"/>
              </a:ext>
            </a:extLst>
          </p:cNvPr>
          <p:cNvGraphicFramePr>
            <a:graphicFrameLocks noGrp="1"/>
          </p:cNvGraphicFramePr>
          <p:nvPr/>
        </p:nvGraphicFramePr>
        <p:xfrm>
          <a:off x="2166939"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01</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ela 2">
            <a:extLst>
              <a:ext uri="{FF2B5EF4-FFF2-40B4-BE49-F238E27FC236}">
                <a16:creationId xmlns:a16="http://schemas.microsoft.com/office/drawing/2014/main" id="{91DCC1BB-4351-4200-85AA-D873FD75C57A}"/>
              </a:ext>
            </a:extLst>
          </p:cNvPr>
          <p:cNvGraphicFramePr>
            <a:graphicFrameLocks noGrp="1"/>
          </p:cNvGraphicFramePr>
          <p:nvPr/>
        </p:nvGraphicFramePr>
        <p:xfrm>
          <a:off x="4881564"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02</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 name="Tabela 3">
            <a:extLst>
              <a:ext uri="{FF2B5EF4-FFF2-40B4-BE49-F238E27FC236}">
                <a16:creationId xmlns:a16="http://schemas.microsoft.com/office/drawing/2014/main" id="{B1003EB3-3B44-447C-8D62-CCB121B609F8}"/>
              </a:ext>
            </a:extLst>
          </p:cNvPr>
          <p:cNvGraphicFramePr>
            <a:graphicFrameLocks noGrp="1"/>
          </p:cNvGraphicFramePr>
          <p:nvPr/>
        </p:nvGraphicFramePr>
        <p:xfrm>
          <a:off x="7596189"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03</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ela 4">
            <a:extLst>
              <a:ext uri="{FF2B5EF4-FFF2-40B4-BE49-F238E27FC236}">
                <a16:creationId xmlns:a16="http://schemas.microsoft.com/office/drawing/2014/main" id="{1A3DCE68-A748-4F04-BA3B-B4B63BE54C58}"/>
              </a:ext>
            </a:extLst>
          </p:cNvPr>
          <p:cNvGraphicFramePr>
            <a:graphicFrameLocks noGrp="1"/>
          </p:cNvGraphicFramePr>
          <p:nvPr/>
        </p:nvGraphicFramePr>
        <p:xfrm>
          <a:off x="3024189" y="4019551"/>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04</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ela 5">
            <a:extLst>
              <a:ext uri="{FF2B5EF4-FFF2-40B4-BE49-F238E27FC236}">
                <a16:creationId xmlns:a16="http://schemas.microsoft.com/office/drawing/2014/main" id="{D740673A-5138-427C-A06D-6C10C68BD8E8}"/>
              </a:ext>
            </a:extLst>
          </p:cNvPr>
          <p:cNvGraphicFramePr>
            <a:graphicFrameLocks noGrp="1"/>
          </p:cNvGraphicFramePr>
          <p:nvPr/>
        </p:nvGraphicFramePr>
        <p:xfrm>
          <a:off x="6238876" y="4019551"/>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05</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 Box 19">
            <a:extLst>
              <a:ext uri="{FF2B5EF4-FFF2-40B4-BE49-F238E27FC236}">
                <a16:creationId xmlns:a16="http://schemas.microsoft.com/office/drawing/2014/main" id="{D7956362-3D52-4552-ACAE-E0098BDFFD88}"/>
              </a:ext>
            </a:extLst>
          </p:cNvPr>
          <p:cNvSpPr txBox="1">
            <a:spLocks noChangeArrowheads="1"/>
          </p:cNvSpPr>
          <p:nvPr/>
        </p:nvSpPr>
        <p:spPr bwMode="auto">
          <a:xfrm>
            <a:off x="2135188" y="285750"/>
            <a:ext cx="8064500" cy="101600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Avaliação de 16 cultivares de sorgo no delineamento em </a:t>
            </a:r>
            <a:r>
              <a:rPr lang="pt-BR" sz="2000" dirty="0" err="1">
                <a:latin typeface="Century Gothic" pitchFamily="34" charset="0"/>
                <a:cs typeface="Arial" charset="0"/>
              </a:rPr>
              <a:t>látice</a:t>
            </a:r>
            <a:r>
              <a:rPr lang="pt-BR" sz="2000" dirty="0">
                <a:latin typeface="Century Gothic" pitchFamily="34" charset="0"/>
                <a:cs typeface="Arial" charset="0"/>
              </a:rPr>
              <a:t> quadrado balanceado. Embrapa Milho e Sorgo</a:t>
            </a:r>
          </a:p>
        </p:txBody>
      </p:sp>
    </p:spTree>
    <p:extLst>
      <p:ext uri="{BB962C8B-B14F-4D97-AF65-F5344CB8AC3E}">
        <p14:creationId xmlns:p14="http://schemas.microsoft.com/office/powerpoint/2010/main" val="3974388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4"/>
          <p:cNvGrpSpPr>
            <a:grpSpLocks/>
          </p:cNvGrpSpPr>
          <p:nvPr/>
        </p:nvGrpSpPr>
        <p:grpSpPr bwMode="auto">
          <a:xfrm>
            <a:off x="2566988" y="1916114"/>
            <a:ext cx="7200900" cy="4752975"/>
            <a:chOff x="1475656" y="2290763"/>
            <a:chExt cx="6149107" cy="3770932"/>
          </a:xfrm>
        </p:grpSpPr>
        <p:pic>
          <p:nvPicPr>
            <p:cNvPr id="235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509120"/>
              <a:ext cx="61341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290763"/>
              <a:ext cx="6149107"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Box 6">
            <a:extLst>
              <a:ext uri="{FF2B5EF4-FFF2-40B4-BE49-F238E27FC236}">
                <a16:creationId xmlns:a16="http://schemas.microsoft.com/office/drawing/2014/main" id="{64754F68-8F79-4C39-BBD9-24BC212C36DB}"/>
              </a:ext>
            </a:extLst>
          </p:cNvPr>
          <p:cNvSpPr txBox="1">
            <a:spLocks noChangeArrowheads="1"/>
          </p:cNvSpPr>
          <p:nvPr/>
        </p:nvSpPr>
        <p:spPr bwMode="auto">
          <a:xfrm>
            <a:off x="3575050" y="908051"/>
            <a:ext cx="5113338" cy="923925"/>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MSTAT-C</a:t>
            </a:r>
          </a:p>
          <a:p>
            <a:pPr algn="ctr" eaLnBrk="1" hangingPunct="1">
              <a:defRPr/>
            </a:pPr>
            <a:r>
              <a:rPr lang="pt-BR" b="1" dirty="0">
                <a:latin typeface="Book Antiqua" pitchFamily="18" charset="0"/>
                <a:cs typeface="Arial" charset="0"/>
              </a:rPr>
              <a:t>Michigan </a:t>
            </a:r>
            <a:r>
              <a:rPr lang="pt-BR" b="1" dirty="0" err="1">
                <a:latin typeface="Book Antiqua" pitchFamily="18" charset="0"/>
                <a:cs typeface="Arial" charset="0"/>
              </a:rPr>
              <a:t>State</a:t>
            </a:r>
            <a:r>
              <a:rPr lang="pt-BR" b="1" dirty="0">
                <a:latin typeface="Book Antiqua" pitchFamily="18" charset="0"/>
                <a:cs typeface="Arial" charset="0"/>
              </a:rPr>
              <a:t> </a:t>
            </a:r>
            <a:r>
              <a:rPr lang="pt-BR" b="1" dirty="0" err="1">
                <a:latin typeface="Book Antiqua" pitchFamily="18" charset="0"/>
                <a:cs typeface="Arial" charset="0"/>
              </a:rPr>
              <a:t>University</a:t>
            </a:r>
            <a:r>
              <a:rPr lang="pt-BR" b="1" dirty="0">
                <a:latin typeface="Book Antiqua" pitchFamily="18" charset="0"/>
                <a:cs typeface="Arial" charset="0"/>
              </a:rPr>
              <a:t> - </a:t>
            </a:r>
          </a:p>
          <a:p>
            <a:pPr algn="ctr" eaLnBrk="1" hangingPunct="1">
              <a:defRPr/>
            </a:pPr>
            <a:r>
              <a:rPr lang="pt-BR" b="1" dirty="0">
                <a:latin typeface="Book Antiqua" pitchFamily="18" charset="0"/>
                <a:cs typeface="Arial" charset="0"/>
              </a:rPr>
              <a:t>https://www.msu.edu/~freed/disks.htm</a:t>
            </a:r>
          </a:p>
        </p:txBody>
      </p:sp>
      <p:sp>
        <p:nvSpPr>
          <p:cNvPr id="7" name="Text Box 19">
            <a:extLst>
              <a:ext uri="{FF2B5EF4-FFF2-40B4-BE49-F238E27FC236}">
                <a16:creationId xmlns:a16="http://schemas.microsoft.com/office/drawing/2014/main" id="{A09375DA-77D1-482C-BBC9-B253EE4FAA46}"/>
              </a:ext>
            </a:extLst>
          </p:cNvPr>
          <p:cNvSpPr txBox="1">
            <a:spLocks noChangeArrowheads="1"/>
          </p:cNvSpPr>
          <p:nvPr/>
        </p:nvSpPr>
        <p:spPr bwMode="auto">
          <a:xfrm>
            <a:off x="2270126" y="115889"/>
            <a:ext cx="7929563"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err="1">
                <a:latin typeface="Century Gothic" pitchFamily="34" charset="0"/>
                <a:cs typeface="Arial" charset="0"/>
              </a:rPr>
              <a:t>Látice</a:t>
            </a:r>
            <a:r>
              <a:rPr lang="pt-BR" sz="2000" b="1" dirty="0">
                <a:latin typeface="Century Gothic" pitchFamily="34" charset="0"/>
                <a:cs typeface="Arial" charset="0"/>
              </a:rPr>
              <a:t> quadrado balanceado: </a:t>
            </a:r>
            <a:r>
              <a:rPr lang="pt-BR" sz="2000" dirty="0">
                <a:latin typeface="Century Gothic" pitchFamily="34" charset="0"/>
                <a:cs typeface="Arial" charset="0"/>
              </a:rPr>
              <a:t>Análise com recuperação da informação </a:t>
            </a:r>
            <a:r>
              <a:rPr lang="pt-BR" sz="2000" dirty="0" err="1">
                <a:latin typeface="Century Gothic" pitchFamily="34" charset="0"/>
                <a:cs typeface="Arial" charset="0"/>
              </a:rPr>
              <a:t>interblocos</a:t>
            </a:r>
            <a:endParaRPr lang="pt-BR" sz="2000" dirty="0">
              <a:latin typeface="Century Gothic" pitchFamily="34" charset="0"/>
              <a:cs typeface="Arial" charset="0"/>
            </a:endParaRPr>
          </a:p>
        </p:txBody>
      </p:sp>
    </p:spTree>
    <p:extLst>
      <p:ext uri="{BB962C8B-B14F-4D97-AF65-F5344CB8AC3E}">
        <p14:creationId xmlns:p14="http://schemas.microsoft.com/office/powerpoint/2010/main" val="13359271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9">
            <a:extLst>
              <a:ext uri="{FF2B5EF4-FFF2-40B4-BE49-F238E27FC236}">
                <a16:creationId xmlns:a16="http://schemas.microsoft.com/office/drawing/2014/main" id="{8B9C261A-AB44-4691-B1FD-DACBBB67DB0A}"/>
              </a:ext>
            </a:extLst>
          </p:cNvPr>
          <p:cNvSpPr txBox="1">
            <a:spLocks noChangeArrowheads="1"/>
          </p:cNvSpPr>
          <p:nvPr/>
        </p:nvSpPr>
        <p:spPr bwMode="auto">
          <a:xfrm>
            <a:off x="1744799" y="482302"/>
            <a:ext cx="8914492" cy="769441"/>
          </a:xfrm>
          <a:prstGeom prst="rect">
            <a:avLst/>
          </a:prstGeom>
          <a:solidFill>
            <a:schemeClr val="accent1"/>
          </a:solidFill>
          <a:ln w="9525">
            <a:noFill/>
            <a:miter lim="800000"/>
            <a:headEnd/>
            <a:tailEnd/>
          </a:ln>
        </p:spPr>
        <p:txBody>
          <a:bodyPr wrap="square">
            <a:spAutoFit/>
          </a:bodyPr>
          <a:lstStyle/>
          <a:p>
            <a:pPr algn="ctr" eaLnBrk="1" hangingPunct="1">
              <a:spcBef>
                <a:spcPct val="50000"/>
              </a:spcBef>
              <a:defRPr/>
            </a:pPr>
            <a:r>
              <a:rPr lang="pt-BR" sz="4400" dirty="0">
                <a:solidFill>
                  <a:schemeClr val="lt1"/>
                </a:solidFill>
              </a:rPr>
              <a:t>Eficiência Relativa do </a:t>
            </a:r>
            <a:r>
              <a:rPr lang="pt-BR" sz="4400" dirty="0" err="1">
                <a:solidFill>
                  <a:schemeClr val="lt1"/>
                </a:solidFill>
              </a:rPr>
              <a:t>Látice</a:t>
            </a:r>
            <a:r>
              <a:rPr lang="pt-BR" sz="4400" dirty="0">
                <a:solidFill>
                  <a:schemeClr val="lt1"/>
                </a:solidFill>
              </a:rPr>
              <a:t> Quadrado</a:t>
            </a:r>
          </a:p>
        </p:txBody>
      </p:sp>
      <p:graphicFrame>
        <p:nvGraphicFramePr>
          <p:cNvPr id="6" name="Object 2"/>
          <p:cNvGraphicFramePr>
            <a:graphicFrameLocks noChangeAspect="1"/>
          </p:cNvGraphicFramePr>
          <p:nvPr/>
        </p:nvGraphicFramePr>
        <p:xfrm>
          <a:off x="4872038" y="1557338"/>
          <a:ext cx="2336800" cy="812800"/>
        </p:xfrm>
        <a:graphic>
          <a:graphicData uri="http://schemas.openxmlformats.org/presentationml/2006/ole">
            <mc:AlternateContent xmlns:mc="http://schemas.openxmlformats.org/markup-compatibility/2006">
              <mc:Choice xmlns:v="urn:schemas-microsoft-com:vml" Requires="v">
                <p:oleObj spid="_x0000_s1122" name="Equation" r:id="rId3" imgW="1244600" imgH="431800" progId="Equation.DSMT4">
                  <p:embed/>
                </p:oleObj>
              </mc:Choice>
              <mc:Fallback>
                <p:oleObj name="Equation" r:id="rId3" imgW="1244600" imgH="431800" progId="Equation.DSMT4">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557338"/>
                        <a:ext cx="2336800" cy="812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7" name="Object 9"/>
          <p:cNvGraphicFramePr>
            <a:graphicFrameLocks noChangeAspect="1"/>
          </p:cNvGraphicFramePr>
          <p:nvPr/>
        </p:nvGraphicFramePr>
        <p:xfrm>
          <a:off x="4367214" y="4941889"/>
          <a:ext cx="3457575" cy="790575"/>
        </p:xfrm>
        <a:graphic>
          <a:graphicData uri="http://schemas.openxmlformats.org/presentationml/2006/ole">
            <mc:AlternateContent xmlns:mc="http://schemas.openxmlformats.org/markup-compatibility/2006">
              <mc:Choice xmlns:v="urn:schemas-microsoft-com:vml" Requires="v">
                <p:oleObj spid="_x0000_s1123" name="Equation" r:id="rId5" imgW="1841500" imgH="419100" progId="Equation.DSMT4">
                  <p:embed/>
                </p:oleObj>
              </mc:Choice>
              <mc:Fallback>
                <p:oleObj name="Equation" r:id="rId5" imgW="1841500" imgH="419100" progId="Equation.DSMT4">
                  <p:embed/>
                  <p:pic>
                    <p:nvPicPr>
                      <p:cNvPr id="6554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4" y="4941889"/>
                        <a:ext cx="3457575" cy="7905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5" name="Object 11"/>
          <p:cNvGraphicFramePr>
            <a:graphicFrameLocks noChangeAspect="1"/>
          </p:cNvGraphicFramePr>
          <p:nvPr>
            <p:extLst>
              <p:ext uri="{D42A27DB-BD31-4B8C-83A1-F6EECF244321}">
                <p14:modId xmlns:p14="http://schemas.microsoft.com/office/powerpoint/2010/main" val="75105787"/>
              </p:ext>
            </p:extLst>
          </p:nvPr>
        </p:nvGraphicFramePr>
        <p:xfrm>
          <a:off x="1744799" y="3716338"/>
          <a:ext cx="2673350" cy="614362"/>
        </p:xfrm>
        <a:graphic>
          <a:graphicData uri="http://schemas.openxmlformats.org/presentationml/2006/ole">
            <mc:AlternateContent xmlns:mc="http://schemas.openxmlformats.org/markup-compatibility/2006">
              <mc:Choice xmlns:v="urn:schemas-microsoft-com:vml" Requires="v">
                <p:oleObj spid="_x0000_s1124" name="Equation" r:id="rId7" imgW="1701800" imgH="393700" progId="Equation.DSMT4">
                  <p:embed/>
                </p:oleObj>
              </mc:Choice>
              <mc:Fallback>
                <p:oleObj name="Equation" r:id="rId7" imgW="1701800" imgH="393700" progId="Equation.DSMT4">
                  <p:embed/>
                  <p:pic>
                    <p:nvPicPr>
                      <p:cNvPr id="6759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799" y="3716338"/>
                        <a:ext cx="2673350" cy="6143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CaixaDeTexto 2"/>
              <p:cNvSpPr txBox="1"/>
              <p:nvPr/>
            </p:nvSpPr>
            <p:spPr>
              <a:xfrm>
                <a:off x="1744799" y="2830797"/>
                <a:ext cx="2956963" cy="518604"/>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𝐷𝐵𝐶</m:t>
                          </m:r>
                        </m:sub>
                      </m:sSub>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1744799" y="2830797"/>
                <a:ext cx="2956963" cy="51860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6716284" y="2830797"/>
                <a:ext cx="3898183" cy="52046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5</m:t>
                          </m:r>
                        </m:den>
                      </m:f>
                      <m:r>
                        <a:rPr lang="pt-BR" b="0" i="1" smtClean="0">
                          <a:latin typeface="Cambria Math" panose="02040503050406030204" pitchFamily="18" charset="0"/>
                        </a:rPr>
                        <m:t> ∗4,198=1,6791</m:t>
                      </m:r>
                    </m:oMath>
                  </m:oMathPara>
                </a14:m>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6716284" y="2830797"/>
                <a:ext cx="3898183" cy="520463"/>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716283" y="3716338"/>
                <a:ext cx="3898183" cy="52046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5</m:t>
                          </m:r>
                        </m:den>
                      </m:f>
                      <m:r>
                        <a:rPr lang="pt-BR" b="0" i="1" smtClean="0">
                          <a:latin typeface="Cambria Math" panose="02040503050406030204" pitchFamily="18" charset="0"/>
                        </a:rPr>
                        <m:t> ∗3,309=1,3236</m:t>
                      </m:r>
                    </m:oMath>
                  </m:oMathPara>
                </a14:m>
                <a:endParaRPr lang="pt-BR"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6716283" y="3716338"/>
                <a:ext cx="3898183" cy="52046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40291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13" name="Group 81">
            <a:extLst>
              <a:ext uri="{FF2B5EF4-FFF2-40B4-BE49-F238E27FC236}">
                <a16:creationId xmlns:a16="http://schemas.microsoft.com/office/drawing/2014/main" id="{FA6E8883-8021-4E90-B6FB-E21B0BBADFF1}"/>
              </a:ext>
            </a:extLst>
          </p:cNvPr>
          <p:cNvGraphicFramePr>
            <a:graphicFrameLocks noGrp="1"/>
          </p:cNvGraphicFramePr>
          <p:nvPr>
            <p:extLst>
              <p:ext uri="{D42A27DB-BD31-4B8C-83A1-F6EECF244321}">
                <p14:modId xmlns:p14="http://schemas.microsoft.com/office/powerpoint/2010/main" val="2120113607"/>
              </p:ext>
            </p:extLst>
          </p:nvPr>
        </p:nvGraphicFramePr>
        <p:xfrm>
          <a:off x="2566988" y="1874839"/>
          <a:ext cx="7561262" cy="4002405"/>
        </p:xfrm>
        <a:graphic>
          <a:graphicData uri="http://schemas.openxmlformats.org/drawingml/2006/table">
            <a:tbl>
              <a:tblPr/>
              <a:tblGrid>
                <a:gridCol w="1077912">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346325">
                  <a:extLst>
                    <a:ext uri="{9D8B030D-6E8A-4147-A177-3AD203B41FA5}">
                      <a16:colId xmlns:a16="http://schemas.microsoft.com/office/drawing/2014/main" val="20003"/>
                    </a:ext>
                  </a:extLst>
                </a:gridCol>
              </a:tblGrid>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pt-BR" sz="1400" b="0" i="0" u="none" strike="noStrike" cap="none" normalizeH="0" baseline="0" dirty="0">
                        <a:ln>
                          <a:noFill/>
                        </a:ln>
                        <a:solidFill>
                          <a:schemeClr val="tx1"/>
                        </a:solidFill>
                        <a:effectLst/>
                        <a:latin typeface="Century Gothic" pitchFamily="34" charset="0"/>
                        <a:cs typeface="Arial" charset="0"/>
                      </a:endParaRP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Não Ajustadas</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Ajustadas (</a:t>
                      </a:r>
                      <a:r>
                        <a:rPr kumimoji="0" lang="pt-BR" sz="1400" b="1" i="0" u="none" strike="noStrike" cap="none" normalizeH="0" baseline="0" dirty="0" err="1">
                          <a:ln>
                            <a:noFill/>
                          </a:ln>
                          <a:solidFill>
                            <a:schemeClr val="tx1"/>
                          </a:solidFill>
                          <a:effectLst/>
                          <a:latin typeface="Century Gothic" pitchFamily="34" charset="0"/>
                          <a:cs typeface="Arial" charset="0"/>
                        </a:rPr>
                        <a:t>Intrablocos</a:t>
                      </a:r>
                      <a:r>
                        <a:rPr kumimoji="0" lang="pt-BR" sz="1400" b="1" i="0" u="none" strike="noStrike" cap="none" normalizeH="0" baseline="0" dirty="0">
                          <a:ln>
                            <a:noFill/>
                          </a:ln>
                          <a:solidFill>
                            <a:schemeClr val="tx1"/>
                          </a:solidFill>
                          <a:effectLst/>
                          <a:latin typeface="Century Gothic" pitchFamily="34" charset="0"/>
                          <a:cs typeface="Arial" charset="0"/>
                        </a:rPr>
                        <a:t>)</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Ajustadas (</a:t>
                      </a:r>
                      <a:r>
                        <a:rPr kumimoji="0" lang="pt-BR" sz="1400" b="1" i="0" u="none" strike="noStrike" cap="none" normalizeH="0" baseline="0" dirty="0" err="1">
                          <a:ln>
                            <a:noFill/>
                          </a:ln>
                          <a:solidFill>
                            <a:schemeClr val="tx1"/>
                          </a:solidFill>
                          <a:effectLst/>
                          <a:latin typeface="Century Gothic" pitchFamily="34" charset="0"/>
                          <a:cs typeface="Arial" charset="0"/>
                        </a:rPr>
                        <a:t>Interblocos</a:t>
                      </a:r>
                      <a:r>
                        <a:rPr kumimoji="0" lang="pt-BR" sz="1400" b="1" i="0" u="none" strike="noStrike" cap="none" normalizeH="0" baseline="0" dirty="0">
                          <a:ln>
                            <a:noFill/>
                          </a:ln>
                          <a:solidFill>
                            <a:schemeClr val="tx1"/>
                          </a:solidFill>
                          <a:effectLst/>
                          <a:latin typeface="Century Gothic" pitchFamily="34" charset="0"/>
                          <a:cs typeface="Arial" charset="0"/>
                        </a:rPr>
                        <a:t>)</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8.7600</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8.1212</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8.3410</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G2</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8.6000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7.6900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8.0031</a:t>
                      </a:r>
                    </a:p>
                  </a:txBody>
                  <a:tcPr marL="9525" marR="9525" marT="9525" marB="0" anchor="b" horzOverflow="overflow">
                    <a:lnL>
                      <a:noFill/>
                    </a:lnL>
                    <a:lnR>
                      <a:noFill/>
                    </a:lnR>
                    <a:lnT>
                      <a:noFill/>
                    </a:lnT>
                    <a:lnB>
                      <a:noFill/>
                    </a:lnB>
                    <a:lnTlToBr>
                      <a:noFill/>
                    </a:lnTlToBr>
                    <a:lnBlToTr>
                      <a:noFill/>
                    </a:lnBlToTr>
                    <a:solidFill>
                      <a:srgbClr val="B2B2B2"/>
                    </a:solidFill>
                  </a:tcPr>
                </a:tc>
                <a:extLst>
                  <a:ext uri="{0D108BD9-81ED-4DB2-BD59-A6C34878D82A}">
                    <a16:rowId xmlns:a16="http://schemas.microsoft.com/office/drawing/2014/main" val="10002"/>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9.3600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8.4400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8.7565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G4</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8.7200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9.0587</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8.9422</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10.0000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9.7650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9.8459</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G6</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6.8775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6.9885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G7</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10.5900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10.3388</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10.5600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10.7025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10.6535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G9</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9.5600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10.4338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10.1331</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7.7400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7.8650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7.8220</a:t>
                      </a:r>
                    </a:p>
                  </a:txBody>
                  <a:tcPr marL="9525" marR="9525" marT="9525" marB="0" anchor="b" horzOverflow="overflow">
                    <a:lnL>
                      <a:noFill/>
                    </a:lnL>
                    <a:lnR>
                      <a:noFill/>
                    </a:lnR>
                    <a:lnT>
                      <a:noFill/>
                    </a:lnT>
                    <a:lnB>
                      <a:noFill/>
                    </a:lnB>
                    <a:lnTlToBr>
                      <a:noFill/>
                    </a:lnTlToBr>
                    <a:lnBlToTr>
                      <a:noFill/>
                    </a:lnBlToTr>
                    <a:solidFill>
                      <a:srgbClr val="B2B2B2"/>
                    </a:solidFill>
                  </a:tcPr>
                </a:tc>
                <a:extLst>
                  <a:ext uri="{0D108BD9-81ED-4DB2-BD59-A6C34878D82A}">
                    <a16:rowId xmlns:a16="http://schemas.microsoft.com/office/drawing/2014/main" val="10010"/>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G11</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7.3213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7.2795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G12</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7.9800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8.0400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8.0194</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6.8000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7.5150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7.2690</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G14</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10.7000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9.8525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10.1441</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6.5800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7.6588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7.2876</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5"/>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G16</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7.2200</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6.9087</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7.0158</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15434" name="Text Box 19">
            <a:extLst>
              <a:ext uri="{FF2B5EF4-FFF2-40B4-BE49-F238E27FC236}">
                <a16:creationId xmlns:a16="http://schemas.microsoft.com/office/drawing/2014/main" id="{BCBD1524-BA81-4A4B-88D8-0C8F075ED51F}"/>
              </a:ext>
            </a:extLst>
          </p:cNvPr>
          <p:cNvSpPr txBox="1">
            <a:spLocks noChangeArrowheads="1"/>
          </p:cNvSpPr>
          <p:nvPr/>
        </p:nvSpPr>
        <p:spPr bwMode="auto">
          <a:xfrm>
            <a:off x="2063750" y="908050"/>
            <a:ext cx="8064500" cy="40005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Médias das 16 cultivares de sorgo.</a:t>
            </a:r>
          </a:p>
        </p:txBody>
      </p:sp>
    </p:spTree>
    <p:extLst>
      <p:ext uri="{BB962C8B-B14F-4D97-AF65-F5344CB8AC3E}">
        <p14:creationId xmlns:p14="http://schemas.microsoft.com/office/powerpoint/2010/main" val="1097883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Incompletos</a:t>
            </a:r>
            <a:br>
              <a:rPr lang="pt-BR" dirty="0" smtClean="0"/>
            </a:br>
            <a:r>
              <a:rPr lang="pt-BR" i="1" dirty="0" err="1" smtClean="0"/>
              <a:t>Látice</a:t>
            </a:r>
            <a:r>
              <a:rPr lang="pt-BR" i="1" dirty="0" smtClean="0"/>
              <a:t> Quadrado Desbalanceado – v = k²</a:t>
            </a:r>
            <a:endParaRPr lang="pt-BR" i="1" dirty="0"/>
          </a:p>
        </p:txBody>
      </p:sp>
      <p:sp>
        <p:nvSpPr>
          <p:cNvPr id="6" name="Espaço Reservado para Conteúdo 2"/>
          <p:cNvSpPr>
            <a:spLocks noGrp="1"/>
          </p:cNvSpPr>
          <p:nvPr>
            <p:ph idx="1"/>
          </p:nvPr>
        </p:nvSpPr>
        <p:spPr>
          <a:xfrm>
            <a:off x="5068581" y="1913120"/>
            <a:ext cx="6844745" cy="1230673"/>
          </a:xfrm>
        </p:spPr>
        <p:txBody>
          <a:bodyPr>
            <a:noAutofit/>
          </a:bodyPr>
          <a:lstStyle/>
          <a:p>
            <a:pPr algn="just"/>
            <a:r>
              <a:rPr lang="pt-BR" dirty="0" smtClean="0">
                <a:solidFill>
                  <a:srgbClr val="FF0000"/>
                </a:solidFill>
              </a:rPr>
              <a:t>Utilizados em experimentos que são avaliados grande número de tratamentos (Progênies).</a:t>
            </a:r>
          </a:p>
          <a:p>
            <a:pPr algn="just"/>
            <a:endParaRPr lang="pt-BR" dirty="0">
              <a:solidFill>
                <a:srgbClr val="FF0000"/>
              </a:solidFill>
            </a:endParaRPr>
          </a:p>
          <a:p>
            <a:pPr algn="just"/>
            <a:r>
              <a:rPr lang="pt-BR" dirty="0" smtClean="0">
                <a:solidFill>
                  <a:srgbClr val="FF0000"/>
                </a:solidFill>
              </a:rPr>
              <a:t>Exemplo: 380 progênies + 20 testemunhas</a:t>
            </a:r>
          </a:p>
          <a:p>
            <a:pPr algn="just"/>
            <a:r>
              <a:rPr lang="pt-BR" dirty="0" smtClean="0">
                <a:solidFill>
                  <a:srgbClr val="FF0000"/>
                </a:solidFill>
              </a:rPr>
              <a:t>v = 400</a:t>
            </a:r>
          </a:p>
          <a:p>
            <a:pPr algn="just"/>
            <a:r>
              <a:rPr lang="pt-BR" dirty="0" smtClean="0">
                <a:solidFill>
                  <a:srgbClr val="FF0000"/>
                </a:solidFill>
              </a:rPr>
              <a:t>k = 20</a:t>
            </a:r>
          </a:p>
          <a:p>
            <a:pPr algn="just"/>
            <a:r>
              <a:rPr lang="pt-BR" dirty="0" smtClean="0"/>
              <a:t>400 = 20 (genótipos/bloco) x 20 (blocos)</a:t>
            </a:r>
          </a:p>
        </p:txBody>
      </p:sp>
      <p:sp>
        <p:nvSpPr>
          <p:cNvPr id="5" name="Retângulo 4"/>
          <p:cNvSpPr/>
          <p:nvPr/>
        </p:nvSpPr>
        <p:spPr>
          <a:xfrm>
            <a:off x="838200" y="1913121"/>
            <a:ext cx="4003766" cy="487085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51508" y="2039395"/>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51460" y="208778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20 Progênies</a:t>
            </a:r>
            <a:endParaRPr lang="pt-BR" b="1" dirty="0">
              <a:solidFill>
                <a:schemeClr val="tx1"/>
              </a:solidFill>
            </a:endParaRPr>
          </a:p>
        </p:txBody>
      </p:sp>
      <p:sp>
        <p:nvSpPr>
          <p:cNvPr id="17" name="Retângulo 16"/>
          <p:cNvSpPr/>
          <p:nvPr/>
        </p:nvSpPr>
        <p:spPr>
          <a:xfrm>
            <a:off x="951460" y="304824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19" name="Retângulo 18"/>
          <p:cNvSpPr/>
          <p:nvPr/>
        </p:nvSpPr>
        <p:spPr>
          <a:xfrm>
            <a:off x="951508" y="3609114"/>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p:cNvSpPr/>
          <p:nvPr/>
        </p:nvSpPr>
        <p:spPr>
          <a:xfrm>
            <a:off x="951460" y="3657505"/>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2" name="Retângulo 21"/>
          <p:cNvSpPr/>
          <p:nvPr/>
        </p:nvSpPr>
        <p:spPr>
          <a:xfrm>
            <a:off x="951460" y="4617965"/>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3" name="Retângulo 22"/>
          <p:cNvSpPr/>
          <p:nvPr/>
        </p:nvSpPr>
        <p:spPr>
          <a:xfrm>
            <a:off x="951508" y="5181635"/>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951460" y="523002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6" name="Retângulo 25"/>
          <p:cNvSpPr/>
          <p:nvPr/>
        </p:nvSpPr>
        <p:spPr>
          <a:xfrm>
            <a:off x="951460" y="619048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3" name="CaixaDeTexto 2"/>
          <p:cNvSpPr txBox="1"/>
          <p:nvPr/>
        </p:nvSpPr>
        <p:spPr>
          <a:xfrm>
            <a:off x="2240091" y="2528456"/>
            <a:ext cx="1173480" cy="523220"/>
          </a:xfrm>
          <a:prstGeom prst="rect">
            <a:avLst/>
          </a:prstGeom>
          <a:noFill/>
        </p:spPr>
        <p:txBody>
          <a:bodyPr wrap="square" rtlCol="0">
            <a:spAutoFit/>
          </a:bodyPr>
          <a:lstStyle/>
          <a:p>
            <a:r>
              <a:rPr lang="pt-BR" sz="2800" b="1" smtClean="0"/>
              <a:t> ...R</a:t>
            </a:r>
            <a:r>
              <a:rPr lang="pt-BR" sz="2800" b="1" baseline="-25000" smtClean="0"/>
              <a:t>1</a:t>
            </a:r>
            <a:r>
              <a:rPr lang="pt-BR" sz="2800" b="1" smtClean="0"/>
              <a:t>...</a:t>
            </a:r>
            <a:endParaRPr lang="pt-BR" sz="2800" b="1" dirty="0"/>
          </a:p>
        </p:txBody>
      </p:sp>
      <p:sp>
        <p:nvSpPr>
          <p:cNvPr id="4" name="CaixaDeTexto 3"/>
          <p:cNvSpPr txBox="1"/>
          <p:nvPr/>
        </p:nvSpPr>
        <p:spPr>
          <a:xfrm>
            <a:off x="298268" y="2117615"/>
            <a:ext cx="508473" cy="369332"/>
          </a:xfrm>
          <a:prstGeom prst="rect">
            <a:avLst/>
          </a:prstGeom>
          <a:noFill/>
        </p:spPr>
        <p:txBody>
          <a:bodyPr wrap="none" rtlCol="0">
            <a:spAutoFit/>
          </a:bodyPr>
          <a:lstStyle/>
          <a:p>
            <a:r>
              <a:rPr lang="pt-BR" dirty="0" smtClean="0"/>
              <a:t>B</a:t>
            </a:r>
            <a:r>
              <a:rPr lang="pt-BR" baseline="-25000" dirty="0" smtClean="0"/>
              <a:t>1;1</a:t>
            </a:r>
            <a:endParaRPr lang="pt-BR" baseline="-25000" dirty="0"/>
          </a:p>
        </p:txBody>
      </p:sp>
      <p:sp>
        <p:nvSpPr>
          <p:cNvPr id="29" name="CaixaDeTexto 28"/>
          <p:cNvSpPr txBox="1"/>
          <p:nvPr/>
        </p:nvSpPr>
        <p:spPr>
          <a:xfrm>
            <a:off x="298268" y="3107905"/>
            <a:ext cx="587020" cy="369332"/>
          </a:xfrm>
          <a:prstGeom prst="rect">
            <a:avLst/>
          </a:prstGeom>
          <a:noFill/>
        </p:spPr>
        <p:txBody>
          <a:bodyPr wrap="none" rtlCol="0">
            <a:spAutoFit/>
          </a:bodyPr>
          <a:lstStyle/>
          <a:p>
            <a:r>
              <a:rPr lang="pt-BR" dirty="0" smtClean="0"/>
              <a:t>B</a:t>
            </a:r>
            <a:r>
              <a:rPr lang="pt-BR" baseline="-25000" dirty="0" smtClean="0"/>
              <a:t>20;1</a:t>
            </a:r>
            <a:endParaRPr lang="pt-BR" baseline="-25000" dirty="0"/>
          </a:p>
        </p:txBody>
      </p:sp>
      <p:sp>
        <p:nvSpPr>
          <p:cNvPr id="30" name="CaixaDeTexto 29"/>
          <p:cNvSpPr txBox="1"/>
          <p:nvPr/>
        </p:nvSpPr>
        <p:spPr>
          <a:xfrm>
            <a:off x="307786" y="3613468"/>
            <a:ext cx="508473" cy="369332"/>
          </a:xfrm>
          <a:prstGeom prst="rect">
            <a:avLst/>
          </a:prstGeom>
          <a:noFill/>
        </p:spPr>
        <p:txBody>
          <a:bodyPr wrap="none" rtlCol="0">
            <a:spAutoFit/>
          </a:bodyPr>
          <a:lstStyle/>
          <a:p>
            <a:r>
              <a:rPr lang="pt-BR" dirty="0" smtClean="0"/>
              <a:t>B</a:t>
            </a:r>
            <a:r>
              <a:rPr lang="pt-BR" baseline="-25000" dirty="0" smtClean="0"/>
              <a:t>1;2</a:t>
            </a:r>
            <a:endParaRPr lang="pt-BR" baseline="-25000" dirty="0"/>
          </a:p>
        </p:txBody>
      </p:sp>
      <p:sp>
        <p:nvSpPr>
          <p:cNvPr id="31" name="CaixaDeTexto 30"/>
          <p:cNvSpPr txBox="1"/>
          <p:nvPr/>
        </p:nvSpPr>
        <p:spPr>
          <a:xfrm>
            <a:off x="307786" y="4603758"/>
            <a:ext cx="587020" cy="369332"/>
          </a:xfrm>
          <a:prstGeom prst="rect">
            <a:avLst/>
          </a:prstGeom>
          <a:noFill/>
        </p:spPr>
        <p:txBody>
          <a:bodyPr wrap="none" rtlCol="0">
            <a:spAutoFit/>
          </a:bodyPr>
          <a:lstStyle/>
          <a:p>
            <a:r>
              <a:rPr lang="pt-BR" dirty="0" smtClean="0"/>
              <a:t>B</a:t>
            </a:r>
            <a:r>
              <a:rPr lang="pt-BR" baseline="-25000" dirty="0" smtClean="0"/>
              <a:t>20;2</a:t>
            </a:r>
            <a:endParaRPr lang="pt-BR" baseline="-25000" dirty="0"/>
          </a:p>
        </p:txBody>
      </p:sp>
      <p:sp>
        <p:nvSpPr>
          <p:cNvPr id="32" name="CaixaDeTexto 31"/>
          <p:cNvSpPr txBox="1"/>
          <p:nvPr/>
        </p:nvSpPr>
        <p:spPr>
          <a:xfrm>
            <a:off x="308191" y="5200196"/>
            <a:ext cx="508473" cy="369332"/>
          </a:xfrm>
          <a:prstGeom prst="rect">
            <a:avLst/>
          </a:prstGeom>
          <a:noFill/>
        </p:spPr>
        <p:txBody>
          <a:bodyPr wrap="none" rtlCol="0">
            <a:spAutoFit/>
          </a:bodyPr>
          <a:lstStyle/>
          <a:p>
            <a:r>
              <a:rPr lang="pt-BR" dirty="0" smtClean="0"/>
              <a:t>B</a:t>
            </a:r>
            <a:r>
              <a:rPr lang="pt-BR" baseline="-25000" dirty="0" smtClean="0"/>
              <a:t>1;3</a:t>
            </a:r>
            <a:endParaRPr lang="pt-BR" baseline="-25000" dirty="0"/>
          </a:p>
        </p:txBody>
      </p:sp>
      <p:sp>
        <p:nvSpPr>
          <p:cNvPr id="33" name="CaixaDeTexto 32"/>
          <p:cNvSpPr txBox="1"/>
          <p:nvPr/>
        </p:nvSpPr>
        <p:spPr>
          <a:xfrm>
            <a:off x="308191" y="6190486"/>
            <a:ext cx="587020" cy="369332"/>
          </a:xfrm>
          <a:prstGeom prst="rect">
            <a:avLst/>
          </a:prstGeom>
          <a:noFill/>
        </p:spPr>
        <p:txBody>
          <a:bodyPr wrap="none" rtlCol="0">
            <a:spAutoFit/>
          </a:bodyPr>
          <a:lstStyle/>
          <a:p>
            <a:r>
              <a:rPr lang="pt-BR" dirty="0" smtClean="0"/>
              <a:t>B</a:t>
            </a:r>
            <a:r>
              <a:rPr lang="pt-BR" baseline="-25000" dirty="0" smtClean="0"/>
              <a:t>20;3</a:t>
            </a:r>
            <a:endParaRPr lang="pt-BR" baseline="-25000" dirty="0"/>
          </a:p>
        </p:txBody>
      </p:sp>
      <p:sp>
        <p:nvSpPr>
          <p:cNvPr id="34" name="CaixaDeTexto 33"/>
          <p:cNvSpPr txBox="1"/>
          <p:nvPr/>
        </p:nvSpPr>
        <p:spPr>
          <a:xfrm>
            <a:off x="425076" y="2264222"/>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5" name="CaixaDeTexto 34"/>
          <p:cNvSpPr txBox="1"/>
          <p:nvPr/>
        </p:nvSpPr>
        <p:spPr>
          <a:xfrm>
            <a:off x="422144" y="3808783"/>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6" name="CaixaDeTexto 35"/>
          <p:cNvSpPr txBox="1"/>
          <p:nvPr/>
        </p:nvSpPr>
        <p:spPr>
          <a:xfrm>
            <a:off x="422144" y="5380177"/>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7" name="CaixaDeTexto 36"/>
          <p:cNvSpPr txBox="1"/>
          <p:nvPr/>
        </p:nvSpPr>
        <p:spPr>
          <a:xfrm>
            <a:off x="2253343" y="4058440"/>
            <a:ext cx="1173480" cy="523220"/>
          </a:xfrm>
          <a:prstGeom prst="rect">
            <a:avLst/>
          </a:prstGeom>
          <a:noFill/>
        </p:spPr>
        <p:txBody>
          <a:bodyPr wrap="square" rtlCol="0">
            <a:spAutoFit/>
          </a:bodyPr>
          <a:lstStyle/>
          <a:p>
            <a:r>
              <a:rPr lang="pt-BR" sz="2800" b="1" smtClean="0"/>
              <a:t> ...R</a:t>
            </a:r>
            <a:r>
              <a:rPr lang="pt-BR" sz="2800" b="1" baseline="-25000" smtClean="0"/>
              <a:t>2</a:t>
            </a:r>
            <a:r>
              <a:rPr lang="pt-BR" sz="2800" b="1" smtClean="0"/>
              <a:t>...</a:t>
            </a:r>
            <a:endParaRPr lang="pt-BR" sz="2800" b="1" dirty="0"/>
          </a:p>
        </p:txBody>
      </p:sp>
      <p:sp>
        <p:nvSpPr>
          <p:cNvPr id="38" name="CaixaDeTexto 37"/>
          <p:cNvSpPr txBox="1"/>
          <p:nvPr/>
        </p:nvSpPr>
        <p:spPr>
          <a:xfrm>
            <a:off x="2240091" y="5628159"/>
            <a:ext cx="1173480" cy="523220"/>
          </a:xfrm>
          <a:prstGeom prst="rect">
            <a:avLst/>
          </a:prstGeom>
          <a:noFill/>
        </p:spPr>
        <p:txBody>
          <a:bodyPr wrap="square" rtlCol="0">
            <a:spAutoFit/>
          </a:bodyPr>
          <a:lstStyle/>
          <a:p>
            <a:r>
              <a:rPr lang="pt-BR" sz="2800" b="1" smtClean="0"/>
              <a:t> ...R</a:t>
            </a:r>
            <a:r>
              <a:rPr lang="pt-BR" sz="2800" b="1" baseline="-25000" smtClean="0"/>
              <a:t>3</a:t>
            </a:r>
            <a:r>
              <a:rPr lang="pt-BR" sz="2800" b="1" smtClean="0"/>
              <a:t>...</a:t>
            </a:r>
            <a:endParaRPr lang="pt-BR" sz="2800" b="1" dirty="0"/>
          </a:p>
        </p:txBody>
      </p:sp>
    </p:spTree>
    <p:extLst>
      <p:ext uri="{BB962C8B-B14F-4D97-AF65-F5344CB8AC3E}">
        <p14:creationId xmlns:p14="http://schemas.microsoft.com/office/powerpoint/2010/main" val="3040423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Desvantagens</a:t>
            </a:r>
          </a:p>
        </p:txBody>
      </p:sp>
      <p:sp>
        <p:nvSpPr>
          <p:cNvPr id="6" name="Text Box 19"/>
          <p:cNvSpPr txBox="1">
            <a:spLocks noChangeArrowheads="1"/>
          </p:cNvSpPr>
          <p:nvPr/>
        </p:nvSpPr>
        <p:spPr bwMode="auto">
          <a:xfrm>
            <a:off x="2452689" y="2847975"/>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Exigem ▲ nº repetições</a:t>
            </a:r>
          </a:p>
        </p:txBody>
      </p:sp>
      <p:sp>
        <p:nvSpPr>
          <p:cNvPr id="7" name="Text Box 19"/>
          <p:cNvSpPr txBox="1">
            <a:spLocks noChangeArrowheads="1"/>
          </p:cNvSpPr>
          <p:nvPr/>
        </p:nvSpPr>
        <p:spPr bwMode="auto">
          <a:xfrm>
            <a:off x="2738439" y="4448175"/>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Limitação de área</a:t>
            </a:r>
          </a:p>
        </p:txBody>
      </p:sp>
      <p:sp>
        <p:nvSpPr>
          <p:cNvPr id="8" name="Text Box 19"/>
          <p:cNvSpPr txBox="1">
            <a:spLocks noChangeArrowheads="1"/>
          </p:cNvSpPr>
          <p:nvPr/>
        </p:nvSpPr>
        <p:spPr bwMode="auto">
          <a:xfrm>
            <a:off x="2738439" y="3919538"/>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Limitação de sementes</a:t>
            </a:r>
          </a:p>
        </p:txBody>
      </p:sp>
      <p:sp>
        <p:nvSpPr>
          <p:cNvPr id="9" name="Text Box 19"/>
          <p:cNvSpPr txBox="1">
            <a:spLocks noChangeArrowheads="1"/>
          </p:cNvSpPr>
          <p:nvPr/>
        </p:nvSpPr>
        <p:spPr bwMode="auto">
          <a:xfrm>
            <a:off x="2738438" y="3376613"/>
            <a:ext cx="3871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 custos da pesquisa</a:t>
            </a:r>
          </a:p>
        </p:txBody>
      </p:sp>
      <p:sp>
        <p:nvSpPr>
          <p:cNvPr id="10" name="Text Box 19"/>
          <p:cNvSpPr txBox="1">
            <a:spLocks noChangeArrowheads="1"/>
          </p:cNvSpPr>
          <p:nvPr/>
        </p:nvSpPr>
        <p:spPr bwMode="auto">
          <a:xfrm>
            <a:off x="2452689" y="5029200"/>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Perda de parcelas</a:t>
            </a:r>
          </a:p>
        </p:txBody>
      </p:sp>
      <p:sp>
        <p:nvSpPr>
          <p:cNvPr id="11" name="Text Box 19"/>
          <p:cNvSpPr txBox="1">
            <a:spLocks noChangeArrowheads="1"/>
          </p:cNvSpPr>
          <p:nvPr/>
        </p:nvSpPr>
        <p:spPr bwMode="auto">
          <a:xfrm>
            <a:off x="2452689" y="2000251"/>
            <a:ext cx="7786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Pouca flexibilidade</a:t>
            </a:r>
            <a:r>
              <a:rPr lang="pt-BR" altLang="en-US" sz="2000">
                <a:latin typeface="Century Gothic" panose="020B0502020202020204" pitchFamily="34" charset="0"/>
              </a:rPr>
              <a:t> – v=k</a:t>
            </a:r>
            <a:r>
              <a:rPr lang="pt-BR" altLang="en-US" sz="2000" baseline="30000">
                <a:latin typeface="Century Gothic" panose="020B0502020202020204" pitchFamily="34" charset="0"/>
              </a:rPr>
              <a:t>2</a:t>
            </a:r>
            <a:r>
              <a:rPr lang="pt-BR" altLang="en-US" sz="2000">
                <a:latin typeface="Century Gothic" panose="020B0502020202020204" pitchFamily="34" charset="0"/>
              </a:rPr>
              <a:t> e k deve ser primo ou potência de primo</a:t>
            </a:r>
          </a:p>
        </p:txBody>
      </p:sp>
      <p:sp>
        <p:nvSpPr>
          <p:cNvPr id="12" name="Text Box 19"/>
          <p:cNvSpPr txBox="1">
            <a:spLocks noChangeArrowheads="1"/>
          </p:cNvSpPr>
          <p:nvPr/>
        </p:nvSpPr>
        <p:spPr bwMode="auto">
          <a:xfrm>
            <a:off x="2740026" y="5589589"/>
            <a:ext cx="70278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Quebra da simetria da estrutura de delineamento</a:t>
            </a:r>
          </a:p>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Delineamento pouco robusto</a:t>
            </a:r>
          </a:p>
        </p:txBody>
      </p:sp>
      <p:sp>
        <p:nvSpPr>
          <p:cNvPr id="13"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3707534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19"/>
          <p:cNvSpPr txBox="1">
            <a:spLocks noChangeArrowheads="1"/>
          </p:cNvSpPr>
          <p:nvPr/>
        </p:nvSpPr>
        <p:spPr bwMode="auto">
          <a:xfrm>
            <a:off x="1984376" y="103346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Características</a:t>
            </a:r>
          </a:p>
        </p:txBody>
      </p:sp>
      <p:sp>
        <p:nvSpPr>
          <p:cNvPr id="10" name="CaixaDeTexto 9"/>
          <p:cNvSpPr txBox="1">
            <a:spLocks noChangeArrowheads="1"/>
          </p:cNvSpPr>
          <p:nvPr/>
        </p:nvSpPr>
        <p:spPr bwMode="auto">
          <a:xfrm>
            <a:off x="2270126" y="150018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a:t>
            </a:r>
            <a:r>
              <a:rPr lang="pt-BR" altLang="en-US" sz="2000" baseline="30000">
                <a:latin typeface="Century Gothic" panose="020B0502020202020204" pitchFamily="34" charset="0"/>
              </a:rPr>
              <a:t>2</a:t>
            </a:r>
            <a:r>
              <a:rPr lang="pt-BR" altLang="en-US" sz="2000">
                <a:latin typeface="Century Gothic" panose="020B0502020202020204" pitchFamily="34" charset="0"/>
              </a:rPr>
              <a:t>  b blocos de tamanho k &lt; v</a:t>
            </a:r>
            <a:endParaRPr lang="pt-BR" altLang="en-US" sz="2000" baseline="30000">
              <a:latin typeface="Century" panose="02040604050505020304" pitchFamily="18" charset="0"/>
            </a:endParaRPr>
          </a:p>
        </p:txBody>
      </p:sp>
      <p:sp>
        <p:nvSpPr>
          <p:cNvPr id="11" name="CaixaDeTexto 10"/>
          <p:cNvSpPr txBox="1">
            <a:spLocks noChangeArrowheads="1"/>
          </p:cNvSpPr>
          <p:nvPr/>
        </p:nvSpPr>
        <p:spPr bwMode="auto">
          <a:xfrm>
            <a:off x="2270126" y="192881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dirty="0">
                <a:latin typeface="Century Gothic" panose="020B0502020202020204" pitchFamily="34" charset="0"/>
              </a:rPr>
              <a:t> 2 &lt; r &lt; </a:t>
            </a:r>
            <a:r>
              <a:rPr lang="pt-BR" altLang="en-US" sz="2000" dirty="0" smtClean="0">
                <a:latin typeface="Century Gothic" panose="020B0502020202020204" pitchFamily="34" charset="0"/>
              </a:rPr>
              <a:t>k+1 </a:t>
            </a:r>
            <a:r>
              <a:rPr lang="pt-BR" altLang="en-US" sz="2000" dirty="0">
                <a:latin typeface="Century Gothic" panose="020B0502020202020204" pitchFamily="34" charset="0"/>
              </a:rPr>
              <a:t>para k primo ou potência de primo </a:t>
            </a:r>
            <a:endParaRPr lang="pt-BR" altLang="en-US" sz="2000" baseline="30000" dirty="0">
              <a:latin typeface="Century" panose="02040604050505020304" pitchFamily="18" charset="0"/>
            </a:endParaRPr>
          </a:p>
        </p:txBody>
      </p:sp>
      <p:sp>
        <p:nvSpPr>
          <p:cNvPr id="12" name="CaixaDeTexto 11"/>
          <p:cNvSpPr txBox="1">
            <a:spLocks noChangeArrowheads="1"/>
          </p:cNvSpPr>
          <p:nvPr/>
        </p:nvSpPr>
        <p:spPr bwMode="auto">
          <a:xfrm>
            <a:off x="2270126" y="235743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r = 2 ou 3 para k não primo</a:t>
            </a:r>
            <a:endParaRPr lang="pt-BR" altLang="en-US" sz="2000" baseline="30000">
              <a:latin typeface="Century" panose="02040604050505020304" pitchFamily="18" charset="0"/>
            </a:endParaRPr>
          </a:p>
        </p:txBody>
      </p:sp>
      <p:sp>
        <p:nvSpPr>
          <p:cNvPr id="14" name="Text Box 19">
            <a:extLst>
              <a:ext uri="{FF2B5EF4-FFF2-40B4-BE49-F238E27FC236}">
                <a16:creationId xmlns:a16="http://schemas.microsoft.com/office/drawing/2014/main" id="{DC73F354-2E6F-4538-8DD3-3E0A552AC311}"/>
              </a:ext>
            </a:extLst>
          </p:cNvPr>
          <p:cNvSpPr txBox="1">
            <a:spLocks noChangeArrowheads="1"/>
          </p:cNvSpPr>
          <p:nvPr/>
        </p:nvSpPr>
        <p:spPr bwMode="auto">
          <a:xfrm>
            <a:off x="1952625" y="2984501"/>
            <a:ext cx="8286750" cy="646113"/>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dirty="0">
                <a:latin typeface="Century Gothic" pitchFamily="34" charset="0"/>
                <a:cs typeface="Arial" charset="0"/>
              </a:rPr>
              <a:t> </a:t>
            </a:r>
            <a:r>
              <a:rPr lang="pt-BR" b="1" dirty="0">
                <a:latin typeface="Century Gothic" pitchFamily="34" charset="0"/>
                <a:cs typeface="Arial" charset="0"/>
              </a:rPr>
              <a:t>Exemplo:</a:t>
            </a:r>
            <a:r>
              <a:rPr lang="pt-BR" dirty="0">
                <a:latin typeface="Century Gothic" pitchFamily="34" charset="0"/>
                <a:cs typeface="Arial" charset="0"/>
              </a:rPr>
              <a:t> </a:t>
            </a:r>
            <a:r>
              <a:rPr lang="pt-BR" dirty="0" err="1">
                <a:latin typeface="Century Gothic" pitchFamily="34" charset="0"/>
                <a:cs typeface="Arial" charset="0"/>
              </a:rPr>
              <a:t>Látice</a:t>
            </a:r>
            <a:r>
              <a:rPr lang="pt-BR" dirty="0">
                <a:latin typeface="Century Gothic" pitchFamily="34" charset="0"/>
                <a:cs typeface="Arial" charset="0"/>
              </a:rPr>
              <a:t> quadrado parcialmente balanceado com nove tratamentos e duas repetições ou arranjos básicos ortogonais.</a:t>
            </a:r>
          </a:p>
        </p:txBody>
      </p:sp>
      <p:grpSp>
        <p:nvGrpSpPr>
          <p:cNvPr id="2" name="Grupo 8"/>
          <p:cNvGrpSpPr>
            <a:grpSpLocks/>
          </p:cNvGrpSpPr>
          <p:nvPr/>
        </p:nvGrpSpPr>
        <p:grpSpPr bwMode="auto">
          <a:xfrm>
            <a:off x="1881188" y="3819526"/>
            <a:ext cx="4572000" cy="1895475"/>
            <a:chOff x="2285984" y="1967931"/>
            <a:chExt cx="4572032" cy="1895847"/>
          </a:xfrm>
        </p:grpSpPr>
        <p:pic>
          <p:nvPicPr>
            <p:cNvPr id="3176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84" y="1967931"/>
              <a:ext cx="2423575" cy="18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39" y="2000240"/>
              <a:ext cx="2085977" cy="18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CaixaDeTexto 17"/>
          <p:cNvSpPr txBox="1">
            <a:spLocks noChangeArrowheads="1"/>
          </p:cNvSpPr>
          <p:nvPr/>
        </p:nvSpPr>
        <p:spPr bwMode="auto">
          <a:xfrm>
            <a:off x="6596064" y="3929063"/>
            <a:ext cx="3857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1800">
                <a:latin typeface="Century Gothic" panose="020B0502020202020204" pitchFamily="34" charset="0"/>
              </a:rPr>
              <a:t> Apenas alguns pares de tratamentos ocorrem juntos num bloco do experimento – </a:t>
            </a:r>
            <a:r>
              <a:rPr lang="pt-BR" altLang="en-US" sz="1800" u="sng">
                <a:latin typeface="Century Gothic" panose="020B0502020202020204" pitchFamily="34" charset="0"/>
              </a:rPr>
              <a:t>Primeiros associados</a:t>
            </a:r>
            <a:endParaRPr lang="pt-BR" altLang="en-US" sz="1800" u="sng">
              <a:latin typeface="Century" panose="02040604050505020304" pitchFamily="18" charset="0"/>
            </a:endParaRPr>
          </a:p>
        </p:txBody>
      </p:sp>
      <p:sp>
        <p:nvSpPr>
          <p:cNvPr id="19" name="CaixaDeTexto 18"/>
          <p:cNvSpPr txBox="1">
            <a:spLocks noChangeArrowheads="1"/>
          </p:cNvSpPr>
          <p:nvPr/>
        </p:nvSpPr>
        <p:spPr bwMode="auto">
          <a:xfrm>
            <a:off x="6596064" y="5357813"/>
            <a:ext cx="3786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1800">
                <a:latin typeface="Century Gothic" panose="020B0502020202020204" pitchFamily="34" charset="0"/>
              </a:rPr>
              <a:t> Pares de tratamentos que não ocorrem juntos num bloco do experimento – </a:t>
            </a:r>
            <a:r>
              <a:rPr lang="pt-BR" altLang="en-US" sz="1800" u="sng">
                <a:latin typeface="Century Gothic" panose="020B0502020202020204" pitchFamily="34" charset="0"/>
              </a:rPr>
              <a:t>Segundos associados</a:t>
            </a:r>
            <a:endParaRPr lang="pt-BR" altLang="en-US" sz="1800" u="sng">
              <a:latin typeface="Century" panose="02040604050505020304" pitchFamily="18" charset="0"/>
            </a:endParaRPr>
          </a:p>
        </p:txBody>
      </p:sp>
      <p:sp>
        <p:nvSpPr>
          <p:cNvPr id="20" name="Retângulo 19">
            <a:extLst>
              <a:ext uri="{FF2B5EF4-FFF2-40B4-BE49-F238E27FC236}">
                <a16:creationId xmlns:a16="http://schemas.microsoft.com/office/drawing/2014/main" id="{99336043-9696-41B3-B0E7-E194E01A6641}"/>
              </a:ext>
            </a:extLst>
          </p:cNvPr>
          <p:cNvSpPr/>
          <p:nvPr/>
        </p:nvSpPr>
        <p:spPr>
          <a:xfrm>
            <a:off x="2095500" y="4357689"/>
            <a:ext cx="642938"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Retângulo 20">
            <a:extLst>
              <a:ext uri="{FF2B5EF4-FFF2-40B4-BE49-F238E27FC236}">
                <a16:creationId xmlns:a16="http://schemas.microsoft.com/office/drawing/2014/main" id="{941485C6-F097-4196-964E-93DE3CE14D08}"/>
              </a:ext>
            </a:extLst>
          </p:cNvPr>
          <p:cNvSpPr/>
          <p:nvPr/>
        </p:nvSpPr>
        <p:spPr>
          <a:xfrm>
            <a:off x="4452939" y="4357689"/>
            <a:ext cx="642937"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4" name="Elipse 23">
            <a:extLst>
              <a:ext uri="{FF2B5EF4-FFF2-40B4-BE49-F238E27FC236}">
                <a16:creationId xmlns:a16="http://schemas.microsoft.com/office/drawing/2014/main" id="{D7AF0ADE-38E1-404B-8044-56D667CFFCA1}"/>
              </a:ext>
            </a:extLst>
          </p:cNvPr>
          <p:cNvSpPr/>
          <p:nvPr/>
        </p:nvSpPr>
        <p:spPr>
          <a:xfrm>
            <a:off x="2881313"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Elipse 24">
            <a:extLst>
              <a:ext uri="{FF2B5EF4-FFF2-40B4-BE49-F238E27FC236}">
                <a16:creationId xmlns:a16="http://schemas.microsoft.com/office/drawing/2014/main" id="{D955BD71-CD30-4F48-83B3-8E9CEBEEBDE1}"/>
              </a:ext>
            </a:extLst>
          </p:cNvPr>
          <p:cNvSpPr/>
          <p:nvPr/>
        </p:nvSpPr>
        <p:spPr>
          <a:xfrm>
            <a:off x="3524250"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6" name="Elipse 25">
            <a:extLst>
              <a:ext uri="{FF2B5EF4-FFF2-40B4-BE49-F238E27FC236}">
                <a16:creationId xmlns:a16="http://schemas.microsoft.com/office/drawing/2014/main" id="{23FF9CB8-B712-45A5-9753-FCB75C55C61C}"/>
              </a:ext>
            </a:extLst>
          </p:cNvPr>
          <p:cNvSpPr/>
          <p:nvPr/>
        </p:nvSpPr>
        <p:spPr>
          <a:xfrm>
            <a:off x="5167313"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7" name="Elipse 26">
            <a:extLst>
              <a:ext uri="{FF2B5EF4-FFF2-40B4-BE49-F238E27FC236}">
                <a16:creationId xmlns:a16="http://schemas.microsoft.com/office/drawing/2014/main" id="{1ECA7078-6557-4559-AB71-6EC40EA8FAD9}"/>
              </a:ext>
            </a:extLst>
          </p:cNvPr>
          <p:cNvSpPr/>
          <p:nvPr/>
        </p:nvSpPr>
        <p:spPr>
          <a:xfrm>
            <a:off x="5810250"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2"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Parcialmente Balanceado</a:t>
            </a:r>
            <a:endParaRPr lang="pt-BR" sz="4000" i="1" dirty="0"/>
          </a:p>
        </p:txBody>
      </p:sp>
    </p:spTree>
    <p:extLst>
      <p:ext uri="{BB962C8B-B14F-4D97-AF65-F5344CB8AC3E}">
        <p14:creationId xmlns:p14="http://schemas.microsoft.com/office/powerpoint/2010/main" val="128526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p:txBody>
          <a:bodyPr/>
          <a:lstStyle/>
          <a:p>
            <a:pPr marL="0" indent="0" algn="just">
              <a:buNone/>
            </a:pPr>
            <a:r>
              <a:rPr lang="pt-BR" dirty="0" smtClean="0">
                <a:solidFill>
                  <a:srgbClr val="FF0000"/>
                </a:solidFill>
              </a:rPr>
              <a:t>Repetição</a:t>
            </a:r>
            <a:r>
              <a:rPr lang="pt-BR" dirty="0" smtClean="0"/>
              <a:t>: consiste em aplicar o mesmo tratamento a várias unidades experimentais de </a:t>
            </a:r>
            <a:r>
              <a:rPr lang="pt-BR" smtClean="0"/>
              <a:t>um experimento.</a:t>
            </a:r>
            <a:endParaRPr lang="pt-BR" dirty="0" smtClean="0"/>
          </a:p>
          <a:p>
            <a:pPr marL="0" indent="0" algn="ctr">
              <a:buNone/>
            </a:pPr>
            <a:r>
              <a:rPr lang="pt-BR" dirty="0" smtClean="0"/>
              <a:t>Permite </a:t>
            </a:r>
            <a:r>
              <a:rPr lang="pt-BR" dirty="0"/>
              <a:t>o</a:t>
            </a:r>
            <a:r>
              <a:rPr lang="pt-BR" dirty="0" smtClean="0"/>
              <a:t>bter a estimativa do erro experimental e da variância ambiental V(M)</a:t>
            </a:r>
          </a:p>
          <a:p>
            <a:pPr marL="0" indent="0" algn="just">
              <a:buNone/>
            </a:pP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3414862534"/>
              </p:ext>
            </p:extLst>
          </p:nvPr>
        </p:nvGraphicFramePr>
        <p:xfrm>
          <a:off x="3476368" y="4729085"/>
          <a:ext cx="6096000" cy="111252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013525901"/>
                    </a:ext>
                  </a:extLst>
                </a:gridCol>
                <a:gridCol w="2032000">
                  <a:extLst>
                    <a:ext uri="{9D8B030D-6E8A-4147-A177-3AD203B41FA5}">
                      <a16:colId xmlns:a16="http://schemas.microsoft.com/office/drawing/2014/main" val="4109067663"/>
                    </a:ext>
                  </a:extLst>
                </a:gridCol>
                <a:gridCol w="2032000">
                  <a:extLst>
                    <a:ext uri="{9D8B030D-6E8A-4147-A177-3AD203B41FA5}">
                      <a16:colId xmlns:a16="http://schemas.microsoft.com/office/drawing/2014/main" val="487183742"/>
                    </a:ext>
                  </a:extLst>
                </a:gridCol>
              </a:tblGrid>
              <a:tr h="370840">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37893085"/>
                  </a:ext>
                </a:extLst>
              </a:tr>
              <a:tr h="370840">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06293507"/>
                  </a:ext>
                </a:extLst>
              </a:tr>
              <a:tr h="370840">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788313803"/>
                  </a:ext>
                </a:extLst>
              </a:tr>
            </a:tbl>
          </a:graphicData>
        </a:graphic>
      </p:graphicFrame>
      <p:sp>
        <p:nvSpPr>
          <p:cNvPr id="8" name="CaixaDeTexto 7"/>
          <p:cNvSpPr txBox="1"/>
          <p:nvPr/>
        </p:nvSpPr>
        <p:spPr>
          <a:xfrm>
            <a:off x="5541685" y="4222986"/>
            <a:ext cx="1734706" cy="400110"/>
          </a:xfrm>
          <a:prstGeom prst="rect">
            <a:avLst/>
          </a:prstGeom>
          <a:noFill/>
        </p:spPr>
        <p:txBody>
          <a:bodyPr wrap="none" rtlCol="0">
            <a:spAutoFit/>
          </a:bodyPr>
          <a:lstStyle/>
          <a:p>
            <a:r>
              <a:rPr lang="pt-BR" sz="2000" b="1" dirty="0"/>
              <a:t>Experimento 1</a:t>
            </a:r>
          </a:p>
        </p:txBody>
      </p:sp>
    </p:spTree>
    <p:extLst>
      <p:ext uri="{BB962C8B-B14F-4D97-AF65-F5344CB8AC3E}">
        <p14:creationId xmlns:p14="http://schemas.microsoft.com/office/powerpoint/2010/main" val="2328497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3291572"/>
            <a:ext cx="778668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9">
            <a:extLst>
              <a:ext uri="{FF2B5EF4-FFF2-40B4-BE49-F238E27FC236}">
                <a16:creationId xmlns:a16="http://schemas.microsoft.com/office/drawing/2014/main" id="{47B73061-6EF5-4C9E-A465-FD0F859274C1}"/>
              </a:ext>
            </a:extLst>
          </p:cNvPr>
          <p:cNvSpPr txBox="1">
            <a:spLocks noChangeArrowheads="1"/>
          </p:cNvSpPr>
          <p:nvPr/>
        </p:nvSpPr>
        <p:spPr bwMode="auto">
          <a:xfrm>
            <a:off x="2135188" y="630923"/>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Latice quadrado parcialmente balanceado 3 x 3 com r = 2</a:t>
            </a:r>
          </a:p>
        </p:txBody>
      </p:sp>
      <p:grpSp>
        <p:nvGrpSpPr>
          <p:cNvPr id="2" name="Grupo 8"/>
          <p:cNvGrpSpPr>
            <a:grpSpLocks/>
          </p:cNvGrpSpPr>
          <p:nvPr/>
        </p:nvGrpSpPr>
        <p:grpSpPr bwMode="auto">
          <a:xfrm>
            <a:off x="3810000" y="1402448"/>
            <a:ext cx="4572000" cy="1895475"/>
            <a:chOff x="2285984" y="1967931"/>
            <a:chExt cx="4572032" cy="1895847"/>
          </a:xfrm>
        </p:grpSpPr>
        <p:pic>
          <p:nvPicPr>
            <p:cNvPr id="3277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84" y="1967931"/>
              <a:ext cx="2423575" cy="18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39" y="2000240"/>
              <a:ext cx="2085977" cy="18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3590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Classificação</a:t>
            </a:r>
          </a:p>
        </p:txBody>
      </p:sp>
      <p:sp>
        <p:nvSpPr>
          <p:cNvPr id="5" name="CaixaDeTexto 4"/>
          <p:cNvSpPr txBox="1">
            <a:spLocks noChangeArrowheads="1"/>
          </p:cNvSpPr>
          <p:nvPr/>
        </p:nvSpPr>
        <p:spPr bwMode="auto">
          <a:xfrm>
            <a:off x="6556376" y="192881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=2) – 2 arranjos básicos</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495551" y="1916113"/>
            <a:ext cx="374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simples</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6556376" y="2308225"/>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=3) – 3 arranjos básicos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95551" y="2297113"/>
            <a:ext cx="374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triplo</a:t>
            </a:r>
            <a:endParaRPr lang="pt-BR" altLang="en-US" sz="2000" baseline="30000">
              <a:latin typeface="Century" panose="02040604050505020304" pitchFamily="18" charset="0"/>
            </a:endParaRPr>
          </a:p>
        </p:txBody>
      </p:sp>
      <p:sp>
        <p:nvSpPr>
          <p:cNvPr id="11" name="CaixaDeTexto 10"/>
          <p:cNvSpPr txBox="1">
            <a:spLocks noChangeArrowheads="1"/>
          </p:cNvSpPr>
          <p:nvPr/>
        </p:nvSpPr>
        <p:spPr bwMode="auto">
          <a:xfrm>
            <a:off x="2495550" y="2781301"/>
            <a:ext cx="4032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com r=4</a:t>
            </a:r>
            <a:endParaRPr lang="pt-BR" altLang="en-US" sz="2000" baseline="30000">
              <a:latin typeface="Century" panose="02040604050505020304" pitchFamily="18" charset="0"/>
            </a:endParaRPr>
          </a:p>
        </p:txBody>
      </p:sp>
      <p:grpSp>
        <p:nvGrpSpPr>
          <p:cNvPr id="2" name="Group 21"/>
          <p:cNvGrpSpPr>
            <a:grpSpLocks/>
          </p:cNvGrpSpPr>
          <p:nvPr/>
        </p:nvGrpSpPr>
        <p:grpSpPr bwMode="auto">
          <a:xfrm>
            <a:off x="6311901" y="2741614"/>
            <a:ext cx="4176713" cy="758825"/>
            <a:chOff x="3016" y="1727"/>
            <a:chExt cx="2631" cy="478"/>
          </a:xfrm>
        </p:grpSpPr>
        <p:sp>
          <p:nvSpPr>
            <p:cNvPr id="33811" name="CaixaDeTexto 9"/>
            <p:cNvSpPr txBox="1">
              <a:spLocks noChangeArrowheads="1"/>
            </p:cNvSpPr>
            <p:nvPr/>
          </p:nvSpPr>
          <p:spPr bwMode="auto">
            <a:xfrm>
              <a:off x="3170" y="1727"/>
              <a:ext cx="22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=4) – 4 arranjos básicos</a:t>
              </a:r>
              <a:endParaRPr lang="pt-BR" altLang="en-US" sz="2000" baseline="30000">
                <a:latin typeface="Century" panose="02040604050505020304" pitchFamily="18" charset="0"/>
              </a:endParaRPr>
            </a:p>
          </p:txBody>
        </p:sp>
        <p:sp>
          <p:nvSpPr>
            <p:cNvPr id="33812" name="CaixaDeTexto 21"/>
            <p:cNvSpPr txBox="1">
              <a:spLocks noChangeArrowheads="1"/>
            </p:cNvSpPr>
            <p:nvPr/>
          </p:nvSpPr>
          <p:spPr bwMode="auto">
            <a:xfrm>
              <a:off x="3170" y="1953"/>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=4) – 2 arranjos básicos 2x</a:t>
              </a:r>
              <a:endParaRPr lang="pt-BR" altLang="en-US" sz="2000" baseline="30000">
                <a:latin typeface="Century" panose="02040604050505020304" pitchFamily="18" charset="0"/>
              </a:endParaRPr>
            </a:p>
          </p:txBody>
        </p:sp>
        <p:sp>
          <p:nvSpPr>
            <p:cNvPr id="23" name="Chave esquerda 22">
              <a:extLst>
                <a:ext uri="{FF2B5EF4-FFF2-40B4-BE49-F238E27FC236}">
                  <a16:creationId xmlns:a16="http://schemas.microsoft.com/office/drawing/2014/main" id="{8F6348EA-FAD6-4CD1-85A8-83BB52AA18DD}"/>
                </a:ext>
              </a:extLst>
            </p:cNvPr>
            <p:cNvSpPr/>
            <p:nvPr/>
          </p:nvSpPr>
          <p:spPr>
            <a:xfrm>
              <a:off x="3016" y="1797"/>
              <a:ext cx="182" cy="40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grpSp>
      <p:sp>
        <p:nvSpPr>
          <p:cNvPr id="24" name="CaixaDeTexto 23"/>
          <p:cNvSpPr txBox="1">
            <a:spLocks noChangeArrowheads="1"/>
          </p:cNvSpPr>
          <p:nvPr/>
        </p:nvSpPr>
        <p:spPr bwMode="auto">
          <a:xfrm>
            <a:off x="2495550" y="3657601"/>
            <a:ext cx="3314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com r=5</a:t>
            </a:r>
            <a:endParaRPr lang="pt-BR" altLang="en-US" sz="2000" baseline="30000">
              <a:latin typeface="Century" panose="02040604050505020304" pitchFamily="18" charset="0"/>
            </a:endParaRPr>
          </a:p>
        </p:txBody>
      </p:sp>
      <p:sp>
        <p:nvSpPr>
          <p:cNvPr id="25" name="CaixaDeTexto 24"/>
          <p:cNvSpPr txBox="1">
            <a:spLocks noChangeArrowheads="1"/>
          </p:cNvSpPr>
          <p:nvPr/>
        </p:nvSpPr>
        <p:spPr bwMode="auto">
          <a:xfrm>
            <a:off x="6556376" y="3716338"/>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=5) – 5 arranjos básicos</a:t>
            </a:r>
            <a:endParaRPr lang="pt-BR" altLang="en-US" sz="2000" baseline="30000">
              <a:latin typeface="Century" panose="02040604050505020304" pitchFamily="18" charset="0"/>
            </a:endParaRPr>
          </a:p>
        </p:txBody>
      </p:sp>
      <p:sp>
        <p:nvSpPr>
          <p:cNvPr id="26" name="CaixaDeTexto 25"/>
          <p:cNvSpPr txBox="1">
            <a:spLocks noChangeArrowheads="1"/>
          </p:cNvSpPr>
          <p:nvPr/>
        </p:nvSpPr>
        <p:spPr bwMode="auto">
          <a:xfrm>
            <a:off x="2495550" y="4592639"/>
            <a:ext cx="4032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a:t>
            </a:r>
          </a:p>
          <a:p>
            <a:pPr eaLnBrk="1" hangingPunct="1">
              <a:spcBef>
                <a:spcPct val="0"/>
              </a:spcBef>
              <a:buFontTx/>
              <a:buNone/>
            </a:pPr>
            <a:r>
              <a:rPr lang="pt-BR" altLang="en-US" sz="2000">
                <a:latin typeface="Century Gothic" panose="020B0502020202020204" pitchFamily="34" charset="0"/>
              </a:rPr>
              <a:t>	com r=6</a:t>
            </a:r>
            <a:endParaRPr lang="pt-BR" altLang="en-US" sz="2000" baseline="30000">
              <a:latin typeface="Century" panose="02040604050505020304" pitchFamily="18" charset="0"/>
            </a:endParaRPr>
          </a:p>
        </p:txBody>
      </p:sp>
      <p:grpSp>
        <p:nvGrpSpPr>
          <p:cNvPr id="4" name="Group 22"/>
          <p:cNvGrpSpPr>
            <a:grpSpLocks/>
          </p:cNvGrpSpPr>
          <p:nvPr/>
        </p:nvGrpSpPr>
        <p:grpSpPr bwMode="auto">
          <a:xfrm>
            <a:off x="6311901" y="4305301"/>
            <a:ext cx="4176713" cy="1139825"/>
            <a:chOff x="3016" y="2712"/>
            <a:chExt cx="2631" cy="718"/>
          </a:xfrm>
        </p:grpSpPr>
        <p:sp>
          <p:nvSpPr>
            <p:cNvPr id="33807" name="CaixaDeTexto 26"/>
            <p:cNvSpPr txBox="1">
              <a:spLocks noChangeArrowheads="1"/>
            </p:cNvSpPr>
            <p:nvPr/>
          </p:nvSpPr>
          <p:spPr bwMode="auto">
            <a:xfrm>
              <a:off x="3170" y="2712"/>
              <a:ext cx="22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6 arranjos básicos</a:t>
              </a:r>
              <a:endParaRPr lang="pt-BR" altLang="en-US" sz="2000" baseline="30000">
                <a:latin typeface="Century" panose="02040604050505020304" pitchFamily="18" charset="0"/>
              </a:endParaRPr>
            </a:p>
          </p:txBody>
        </p:sp>
        <p:sp>
          <p:nvSpPr>
            <p:cNvPr id="33808" name="CaixaDeTexto 27"/>
            <p:cNvSpPr txBox="1">
              <a:spLocks noChangeArrowheads="1"/>
            </p:cNvSpPr>
            <p:nvPr/>
          </p:nvSpPr>
          <p:spPr bwMode="auto">
            <a:xfrm>
              <a:off x="3170" y="2939"/>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2 arranjos básicos 3x</a:t>
              </a:r>
              <a:endParaRPr lang="pt-BR" altLang="en-US" sz="2000" baseline="30000">
                <a:latin typeface="Century" panose="02040604050505020304" pitchFamily="18" charset="0"/>
              </a:endParaRPr>
            </a:p>
          </p:txBody>
        </p:sp>
        <p:sp>
          <p:nvSpPr>
            <p:cNvPr id="29" name="Chave esquerda 28">
              <a:extLst>
                <a:ext uri="{FF2B5EF4-FFF2-40B4-BE49-F238E27FC236}">
                  <a16:creationId xmlns:a16="http://schemas.microsoft.com/office/drawing/2014/main" id="{FC388545-2DC5-4280-BFBF-C099E54DD57F}"/>
                </a:ext>
              </a:extLst>
            </p:cNvPr>
            <p:cNvSpPr/>
            <p:nvPr/>
          </p:nvSpPr>
          <p:spPr>
            <a:xfrm>
              <a:off x="3016" y="2783"/>
              <a:ext cx="182" cy="6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33810" name="CaixaDeTexto 29"/>
            <p:cNvSpPr txBox="1">
              <a:spLocks noChangeArrowheads="1"/>
            </p:cNvSpPr>
            <p:nvPr/>
          </p:nvSpPr>
          <p:spPr bwMode="auto">
            <a:xfrm>
              <a:off x="3170" y="3178"/>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3 arranjos básicos 2x</a:t>
              </a:r>
              <a:endParaRPr lang="pt-BR" altLang="en-US" sz="2000" baseline="30000">
                <a:latin typeface="Century" panose="02040604050505020304" pitchFamily="18" charset="0"/>
              </a:endParaRPr>
            </a:p>
          </p:txBody>
        </p:sp>
      </p:grpSp>
    </p:spTree>
    <p:extLst>
      <p:ext uri="{BB962C8B-B14F-4D97-AF65-F5344CB8AC3E}">
        <p14:creationId xmlns:p14="http://schemas.microsoft.com/office/powerpoint/2010/main" val="197331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0"/>
            <a:ext cx="56657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421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upo 3"/>
          <p:cNvGrpSpPr>
            <a:grpSpLocks/>
          </p:cNvGrpSpPr>
          <p:nvPr/>
        </p:nvGrpSpPr>
        <p:grpSpPr bwMode="auto">
          <a:xfrm>
            <a:off x="2101850" y="1857376"/>
            <a:ext cx="8066088" cy="4968875"/>
            <a:chOff x="1528763" y="1556792"/>
            <a:chExt cx="6105376" cy="3866356"/>
          </a:xfrm>
        </p:grpSpPr>
        <p:pic>
          <p:nvPicPr>
            <p:cNvPr id="409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0864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3861048"/>
              <a:ext cx="60864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 Box 6">
            <a:extLst>
              <a:ext uri="{FF2B5EF4-FFF2-40B4-BE49-F238E27FC236}">
                <a16:creationId xmlns:a16="http://schemas.microsoft.com/office/drawing/2014/main" id="{92097247-C1F6-4E77-9AB3-723298352EA8}"/>
              </a:ext>
            </a:extLst>
          </p:cNvPr>
          <p:cNvSpPr txBox="1">
            <a:spLocks noChangeArrowheads="1"/>
          </p:cNvSpPr>
          <p:nvPr/>
        </p:nvSpPr>
        <p:spPr bwMode="auto">
          <a:xfrm>
            <a:off x="3595688" y="863600"/>
            <a:ext cx="5111750" cy="92233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MSTAT-C</a:t>
            </a:r>
          </a:p>
          <a:p>
            <a:pPr algn="ctr" eaLnBrk="1" hangingPunct="1">
              <a:defRPr/>
            </a:pPr>
            <a:r>
              <a:rPr lang="pt-BR" b="1" dirty="0">
                <a:latin typeface="Book Antiqua" pitchFamily="18" charset="0"/>
                <a:cs typeface="Arial" charset="0"/>
              </a:rPr>
              <a:t>Michigan </a:t>
            </a:r>
            <a:r>
              <a:rPr lang="pt-BR" b="1" dirty="0" err="1">
                <a:latin typeface="Book Antiqua" pitchFamily="18" charset="0"/>
                <a:cs typeface="Arial" charset="0"/>
              </a:rPr>
              <a:t>State</a:t>
            </a:r>
            <a:r>
              <a:rPr lang="pt-BR" b="1" dirty="0">
                <a:latin typeface="Book Antiqua" pitchFamily="18" charset="0"/>
                <a:cs typeface="Arial" charset="0"/>
              </a:rPr>
              <a:t> </a:t>
            </a:r>
            <a:r>
              <a:rPr lang="pt-BR" b="1" dirty="0" err="1">
                <a:latin typeface="Book Antiqua" pitchFamily="18" charset="0"/>
                <a:cs typeface="Arial" charset="0"/>
              </a:rPr>
              <a:t>University</a:t>
            </a:r>
            <a:r>
              <a:rPr lang="pt-BR" b="1" dirty="0">
                <a:latin typeface="Book Antiqua" pitchFamily="18" charset="0"/>
                <a:cs typeface="Arial" charset="0"/>
              </a:rPr>
              <a:t> - </a:t>
            </a:r>
          </a:p>
          <a:p>
            <a:pPr algn="ctr" eaLnBrk="1" hangingPunct="1">
              <a:defRPr/>
            </a:pPr>
            <a:r>
              <a:rPr lang="pt-BR" b="1" dirty="0">
                <a:latin typeface="Book Antiqua" pitchFamily="18" charset="0"/>
                <a:cs typeface="Arial" charset="0"/>
              </a:rPr>
              <a:t>https://www.msu.edu/~freed/disks.htm</a:t>
            </a:r>
          </a:p>
        </p:txBody>
      </p:sp>
      <p:sp>
        <p:nvSpPr>
          <p:cNvPr id="6" name="Text Box 19">
            <a:extLst>
              <a:ext uri="{FF2B5EF4-FFF2-40B4-BE49-F238E27FC236}">
                <a16:creationId xmlns:a16="http://schemas.microsoft.com/office/drawing/2014/main" id="{6B3DFBA7-7E43-4E29-8348-7BD8BF2A6178}"/>
              </a:ext>
            </a:extLst>
          </p:cNvPr>
          <p:cNvSpPr txBox="1">
            <a:spLocks noChangeArrowheads="1"/>
          </p:cNvSpPr>
          <p:nvPr/>
        </p:nvSpPr>
        <p:spPr bwMode="auto">
          <a:xfrm>
            <a:off x="2270126" y="115889"/>
            <a:ext cx="7929563"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err="1">
                <a:latin typeface="Century Gothic" pitchFamily="34" charset="0"/>
                <a:cs typeface="Arial" charset="0"/>
              </a:rPr>
              <a:t>Látice</a:t>
            </a:r>
            <a:r>
              <a:rPr lang="pt-BR" sz="2000" b="1" dirty="0">
                <a:latin typeface="Century Gothic" pitchFamily="34" charset="0"/>
                <a:cs typeface="Arial" charset="0"/>
              </a:rPr>
              <a:t> quadrado parcialmente balanceado: </a:t>
            </a:r>
            <a:r>
              <a:rPr lang="pt-BR" sz="2000" dirty="0">
                <a:latin typeface="Century Gothic" pitchFamily="34" charset="0"/>
                <a:cs typeface="Arial" charset="0"/>
              </a:rPr>
              <a:t>Análise com recuperação da informação </a:t>
            </a:r>
            <a:r>
              <a:rPr lang="pt-BR" sz="2000" dirty="0" err="1">
                <a:latin typeface="Century Gothic" pitchFamily="34" charset="0"/>
                <a:cs typeface="Arial" charset="0"/>
              </a:rPr>
              <a:t>interblocos</a:t>
            </a:r>
            <a:endParaRPr lang="pt-BR" sz="2000" dirty="0">
              <a:latin typeface="Century Gothic" pitchFamily="34" charset="0"/>
              <a:cs typeface="Arial" charset="0"/>
            </a:endParaRPr>
          </a:p>
        </p:txBody>
      </p:sp>
    </p:spTree>
    <p:extLst>
      <p:ext uri="{BB962C8B-B14F-4D97-AF65-F5344CB8AC3E}">
        <p14:creationId xmlns:p14="http://schemas.microsoft.com/office/powerpoint/2010/main" val="10367697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9">
            <a:extLst>
              <a:ext uri="{FF2B5EF4-FFF2-40B4-BE49-F238E27FC236}">
                <a16:creationId xmlns:a16="http://schemas.microsoft.com/office/drawing/2014/main" id="{A32DA654-BFA9-4780-B948-814DDD87EBD1}"/>
              </a:ext>
            </a:extLst>
          </p:cNvPr>
          <p:cNvSpPr txBox="1">
            <a:spLocks noChangeArrowheads="1"/>
          </p:cNvSpPr>
          <p:nvPr/>
        </p:nvSpPr>
        <p:spPr bwMode="auto">
          <a:xfrm>
            <a:off x="2881313" y="363539"/>
            <a:ext cx="6786562" cy="708025"/>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b="1" dirty="0">
                <a:latin typeface="Century Gothic" pitchFamily="34" charset="0"/>
                <a:cs typeface="Arial" charset="0"/>
              </a:rPr>
              <a:t>Eficiência Relativa do </a:t>
            </a:r>
            <a:r>
              <a:rPr lang="pt-BR" sz="2000" b="1" dirty="0" err="1">
                <a:latin typeface="Century Gothic" pitchFamily="34" charset="0"/>
                <a:cs typeface="Arial" charset="0"/>
              </a:rPr>
              <a:t>Látice</a:t>
            </a:r>
            <a:r>
              <a:rPr lang="pt-BR" sz="2000" b="1" dirty="0">
                <a:latin typeface="Century Gothic" pitchFamily="34" charset="0"/>
                <a:cs typeface="Arial" charset="0"/>
              </a:rPr>
              <a:t> Quadrado Parcialmente Balanceado – Análise </a:t>
            </a:r>
            <a:r>
              <a:rPr lang="pt-BR" sz="2000" b="1" dirty="0" err="1">
                <a:latin typeface="Century Gothic" pitchFamily="34" charset="0"/>
                <a:cs typeface="Arial" charset="0"/>
              </a:rPr>
              <a:t>Interblocos</a:t>
            </a:r>
            <a:r>
              <a:rPr lang="pt-BR" sz="2000" b="1" dirty="0">
                <a:latin typeface="Century Gothic" pitchFamily="34" charset="0"/>
                <a:cs typeface="Arial" charset="0"/>
              </a:rPr>
              <a:t> – ao DBCC</a:t>
            </a:r>
          </a:p>
        </p:txBody>
      </p:sp>
      <p:graphicFrame>
        <p:nvGraphicFramePr>
          <p:cNvPr id="6" name="Object 2"/>
          <p:cNvGraphicFramePr>
            <a:graphicFrameLocks noChangeAspect="1"/>
          </p:cNvGraphicFramePr>
          <p:nvPr/>
        </p:nvGraphicFramePr>
        <p:xfrm>
          <a:off x="1979613" y="1500188"/>
          <a:ext cx="2101850" cy="722312"/>
        </p:xfrm>
        <a:graphic>
          <a:graphicData uri="http://schemas.openxmlformats.org/presentationml/2006/ole">
            <mc:AlternateContent xmlns:mc="http://schemas.openxmlformats.org/markup-compatibility/2006">
              <mc:Choice xmlns:v="urn:schemas-microsoft-com:vml" Requires="v">
                <p:oleObj spid="_x0000_s3325" name="Equation" r:id="rId3" imgW="1257300" imgH="431800" progId="Equation.DSMT4">
                  <p:embed/>
                </p:oleObj>
              </mc:Choice>
              <mc:Fallback>
                <p:oleObj name="Equation" r:id="rId3" imgW="1257300" imgH="431800" progId="Equation.DSMT4">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00188"/>
                        <a:ext cx="2101850" cy="722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5" name="Object 7"/>
          <p:cNvGraphicFramePr>
            <a:graphicFrameLocks noChangeAspect="1"/>
          </p:cNvGraphicFramePr>
          <p:nvPr/>
        </p:nvGraphicFramePr>
        <p:xfrm>
          <a:off x="1849439" y="2928939"/>
          <a:ext cx="5386387" cy="827087"/>
        </p:xfrm>
        <a:graphic>
          <a:graphicData uri="http://schemas.openxmlformats.org/presentationml/2006/ole">
            <mc:AlternateContent xmlns:mc="http://schemas.openxmlformats.org/markup-compatibility/2006">
              <mc:Choice xmlns:v="urn:schemas-microsoft-com:vml" Requires="v">
                <p:oleObj spid="_x0000_s3326" name="Equation" r:id="rId5" imgW="3619500" imgH="558800" progId="Equation.DSMT4">
                  <p:embed/>
                </p:oleObj>
              </mc:Choice>
              <mc:Fallback>
                <p:oleObj name="Equation" r:id="rId5" imgW="3619500" imgH="558800" progId="Equation.DSMT4">
                  <p:embed/>
                  <p:pic>
                    <p:nvPicPr>
                      <p:cNvPr id="6554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439" y="2928939"/>
                        <a:ext cx="5386387" cy="827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7" name="Object 9"/>
          <p:cNvGraphicFramePr>
            <a:graphicFrameLocks noChangeAspect="1"/>
          </p:cNvGraphicFramePr>
          <p:nvPr/>
        </p:nvGraphicFramePr>
        <p:xfrm>
          <a:off x="7251701" y="1500188"/>
          <a:ext cx="3059113" cy="709612"/>
        </p:xfrm>
        <a:graphic>
          <a:graphicData uri="http://schemas.openxmlformats.org/presentationml/2006/ole">
            <mc:AlternateContent xmlns:mc="http://schemas.openxmlformats.org/markup-compatibility/2006">
              <mc:Choice xmlns:v="urn:schemas-microsoft-com:vml" Requires="v">
                <p:oleObj spid="_x0000_s3327" name="Equation" r:id="rId7" imgW="1816100" imgH="419100" progId="Equation.DSMT4">
                  <p:embed/>
                </p:oleObj>
              </mc:Choice>
              <mc:Fallback>
                <p:oleObj name="Equation" r:id="rId7" imgW="1816100" imgH="419100" progId="Equation.DSMT4">
                  <p:embed/>
                  <p:pic>
                    <p:nvPicPr>
                      <p:cNvPr id="6554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1701" y="1500188"/>
                        <a:ext cx="3059113" cy="7096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5"/>
          <p:cNvGraphicFramePr>
            <a:graphicFrameLocks noChangeAspect="1"/>
          </p:cNvGraphicFramePr>
          <p:nvPr/>
        </p:nvGraphicFramePr>
        <p:xfrm>
          <a:off x="1858964" y="4286250"/>
          <a:ext cx="5991225" cy="827088"/>
        </p:xfrm>
        <a:graphic>
          <a:graphicData uri="http://schemas.openxmlformats.org/presentationml/2006/ole">
            <mc:AlternateContent xmlns:mc="http://schemas.openxmlformats.org/markup-compatibility/2006">
              <mc:Choice xmlns:v="urn:schemas-microsoft-com:vml" Requires="v">
                <p:oleObj spid="_x0000_s3328" name="Equation" r:id="rId9" imgW="4025900" imgH="558800" progId="Equation.DSMT4">
                  <p:embed/>
                </p:oleObj>
              </mc:Choice>
              <mc:Fallback>
                <p:oleObj name="Equation" r:id="rId9" imgW="4025900" imgH="558800" progId="Equation.DSMT4">
                  <p:embed/>
                  <p:pic>
                    <p:nvPicPr>
                      <p:cNvPr id="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4" y="4286250"/>
                        <a:ext cx="5991225" cy="8270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9">
            <a:extLst>
              <a:ext uri="{FF2B5EF4-FFF2-40B4-BE49-F238E27FC236}">
                <a16:creationId xmlns:a16="http://schemas.microsoft.com/office/drawing/2014/main" id="{241D41EA-FFBC-48E2-B5F9-BA7AC9077BAD}"/>
              </a:ext>
            </a:extLst>
          </p:cNvPr>
          <p:cNvSpPr txBox="1">
            <a:spLocks noChangeArrowheads="1"/>
          </p:cNvSpPr>
          <p:nvPr/>
        </p:nvSpPr>
        <p:spPr bwMode="auto">
          <a:xfrm>
            <a:off x="1952626" y="2457450"/>
            <a:ext cx="3000375"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Primeiros associados:</a:t>
            </a:r>
          </a:p>
        </p:txBody>
      </p:sp>
      <p:sp>
        <p:nvSpPr>
          <p:cNvPr id="9" name="Text Box 19">
            <a:extLst>
              <a:ext uri="{FF2B5EF4-FFF2-40B4-BE49-F238E27FC236}">
                <a16:creationId xmlns:a16="http://schemas.microsoft.com/office/drawing/2014/main" id="{A7713EDE-3D24-405B-BFC6-71DC722067BA}"/>
              </a:ext>
            </a:extLst>
          </p:cNvPr>
          <p:cNvSpPr txBox="1">
            <a:spLocks noChangeArrowheads="1"/>
          </p:cNvSpPr>
          <p:nvPr/>
        </p:nvSpPr>
        <p:spPr bwMode="auto">
          <a:xfrm>
            <a:off x="1952625" y="3857625"/>
            <a:ext cx="2928938"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Segundos associados</a:t>
            </a:r>
          </a:p>
        </p:txBody>
      </p:sp>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1952626" y="5214938"/>
            <a:ext cx="2500313"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Variância média</a:t>
            </a:r>
          </a:p>
        </p:txBody>
      </p:sp>
      <p:graphicFrame>
        <p:nvGraphicFramePr>
          <p:cNvPr id="10" name="Object 12"/>
          <p:cNvGraphicFramePr>
            <a:graphicFrameLocks noChangeAspect="1"/>
          </p:cNvGraphicFramePr>
          <p:nvPr/>
        </p:nvGraphicFramePr>
        <p:xfrm>
          <a:off x="7304089" y="3133725"/>
          <a:ext cx="2306637" cy="357188"/>
        </p:xfrm>
        <a:graphic>
          <a:graphicData uri="http://schemas.openxmlformats.org/presentationml/2006/ole">
            <mc:AlternateContent xmlns:mc="http://schemas.openxmlformats.org/markup-compatibility/2006">
              <mc:Choice xmlns:v="urn:schemas-microsoft-com:vml" Requires="v">
                <p:oleObj spid="_x0000_s3329" name="Equation" r:id="rId11" imgW="1548728" imgH="241195" progId="Equation.DSMT4">
                  <p:embed/>
                </p:oleObj>
              </mc:Choice>
              <mc:Fallback>
                <p:oleObj name="Equation" r:id="rId11" imgW="1548728" imgH="241195" progId="Equation.DSMT4">
                  <p:embed/>
                  <p:pic>
                    <p:nvPicPr>
                      <p:cNvPr id="1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4089" y="3133725"/>
                        <a:ext cx="2306637" cy="357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2"/>
          <p:cNvGraphicFramePr>
            <a:graphicFrameLocks noChangeAspect="1"/>
          </p:cNvGraphicFramePr>
          <p:nvPr/>
        </p:nvGraphicFramePr>
        <p:xfrm>
          <a:off x="7983539" y="4492625"/>
          <a:ext cx="2327275" cy="355600"/>
        </p:xfrm>
        <a:graphic>
          <a:graphicData uri="http://schemas.openxmlformats.org/presentationml/2006/ole">
            <mc:AlternateContent xmlns:mc="http://schemas.openxmlformats.org/markup-compatibility/2006">
              <mc:Choice xmlns:v="urn:schemas-microsoft-com:vml" Requires="v">
                <p:oleObj spid="_x0000_s3330" name="Equation" r:id="rId13" imgW="1562100" imgH="241300" progId="Equation.DSMT4">
                  <p:embed/>
                </p:oleObj>
              </mc:Choice>
              <mc:Fallback>
                <p:oleObj name="Equation" r:id="rId13" imgW="1562100" imgH="241300" progId="Equation.DSMT4">
                  <p:embed/>
                  <p:pic>
                    <p:nvPicPr>
                      <p:cNvPr id="11"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3539" y="4492625"/>
                        <a:ext cx="2327275" cy="355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
          <p:cNvGraphicFramePr>
            <a:graphicFrameLocks noChangeAspect="1"/>
          </p:cNvGraphicFramePr>
          <p:nvPr/>
        </p:nvGraphicFramePr>
        <p:xfrm>
          <a:off x="4051301" y="1495425"/>
          <a:ext cx="2830513" cy="719138"/>
        </p:xfrm>
        <a:graphic>
          <a:graphicData uri="http://schemas.openxmlformats.org/presentationml/2006/ole">
            <mc:AlternateContent xmlns:mc="http://schemas.openxmlformats.org/markup-compatibility/2006">
              <mc:Choice xmlns:v="urn:schemas-microsoft-com:vml" Requires="v">
                <p:oleObj spid="_x0000_s3331" name="Equation" r:id="rId15" imgW="1752600" imgH="444500" progId="Equation.DSMT4">
                  <p:embed/>
                </p:oleObj>
              </mc:Choice>
              <mc:Fallback>
                <p:oleObj name="Equation" r:id="rId15" imgW="1752600" imgH="444500" progId="Equation.DSMT4">
                  <p:embed/>
                  <p:pic>
                    <p:nvPicPr>
                      <p:cNvPr id="14"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1301" y="1495425"/>
                        <a:ext cx="2830513" cy="7191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CaixaDeTexto 17"/>
              <p:cNvSpPr txBox="1"/>
              <p:nvPr/>
            </p:nvSpPr>
            <p:spPr>
              <a:xfrm>
                <a:off x="1858964" y="5908675"/>
                <a:ext cx="5537221" cy="53758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10</m:t>
                          </m:r>
                          <m:d>
                            <m:dPr>
                              <m:ctrlPr>
                                <a:rPr lang="pt-BR" b="0" i="1" smtClean="0">
                                  <a:latin typeface="Cambria Math" panose="02040503050406030204" pitchFamily="18" charset="0"/>
                                </a:rPr>
                              </m:ctrlPr>
                            </m:dPr>
                            <m:e>
                              <m:r>
                                <a:rPr lang="pt-BR" b="0" i="1" smtClean="0">
                                  <a:latin typeface="Cambria Math" panose="02040503050406030204" pitchFamily="18" charset="0"/>
                                </a:rPr>
                                <m:t>0,7142</m:t>
                              </m:r>
                            </m:e>
                          </m:d>
                          <m:r>
                            <a:rPr lang="pt-BR" b="0" i="1" smtClean="0">
                              <a:latin typeface="Cambria Math" panose="02040503050406030204" pitchFamily="18" charset="0"/>
                            </a:rPr>
                            <m:t>+25(0,7798)</m:t>
                          </m:r>
                        </m:num>
                        <m:den>
                          <m:r>
                            <a:rPr lang="pt-BR" b="0" i="1" smtClean="0">
                              <a:latin typeface="Cambria Math" panose="02040503050406030204" pitchFamily="18" charset="0"/>
                            </a:rPr>
                            <m:t>35</m:t>
                          </m:r>
                        </m:den>
                      </m:f>
                      <m:r>
                        <a:rPr lang="pt-BR" b="0" i="1" smtClean="0">
                          <a:latin typeface="Cambria Math" panose="02040503050406030204" pitchFamily="18" charset="0"/>
                        </a:rPr>
                        <m:t>=0,761</m:t>
                      </m:r>
                    </m:oMath>
                  </m:oMathPara>
                </a14:m>
                <a:endParaRPr lang="pt-BR" dirty="0"/>
              </a:p>
            </p:txBody>
          </p:sp>
        </mc:Choice>
        <mc:Fallback xmlns="">
          <p:sp>
            <p:nvSpPr>
              <p:cNvPr id="18" name="CaixaDeTexto 17"/>
              <p:cNvSpPr txBox="1">
                <a:spLocks noRot="1" noChangeAspect="1" noMove="1" noResize="1" noEditPoints="1" noAdjustHandles="1" noChangeArrowheads="1" noChangeShapeType="1" noTextEdit="1"/>
              </p:cNvSpPr>
              <p:nvPr/>
            </p:nvSpPr>
            <p:spPr>
              <a:xfrm>
                <a:off x="1858964" y="5908675"/>
                <a:ext cx="5537221" cy="537583"/>
              </a:xfrm>
              <a:prstGeom prst="rect">
                <a:avLst/>
              </a:prstGeom>
              <a:blipFill>
                <a:blip r:embed="rId1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42401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0D19CF21-9457-4263-AFAA-D4DBE2AE73C3}"/>
              </a:ext>
            </a:extLst>
          </p:cNvPr>
          <p:cNvGraphicFramePr>
            <a:graphicFrameLocks noGrp="1"/>
          </p:cNvGraphicFramePr>
          <p:nvPr>
            <p:extLst>
              <p:ext uri="{D42A27DB-BD31-4B8C-83A1-F6EECF244321}">
                <p14:modId xmlns:p14="http://schemas.microsoft.com/office/powerpoint/2010/main" val="3868801197"/>
              </p:ext>
            </p:extLst>
          </p:nvPr>
        </p:nvGraphicFramePr>
        <p:xfrm>
          <a:off x="151176" y="84409"/>
          <a:ext cx="5040311" cy="6664620"/>
        </p:xfrm>
        <a:graphic>
          <a:graphicData uri="http://schemas.openxmlformats.org/drawingml/2006/table">
            <a:tbl>
              <a:tblPr/>
              <a:tblGrid>
                <a:gridCol w="667407">
                  <a:extLst>
                    <a:ext uri="{9D8B030D-6E8A-4147-A177-3AD203B41FA5}">
                      <a16:colId xmlns:a16="http://schemas.microsoft.com/office/drawing/2014/main" val="20000"/>
                    </a:ext>
                  </a:extLst>
                </a:gridCol>
                <a:gridCol w="987206">
                  <a:extLst>
                    <a:ext uri="{9D8B030D-6E8A-4147-A177-3AD203B41FA5}">
                      <a16:colId xmlns:a16="http://schemas.microsoft.com/office/drawing/2014/main" val="20001"/>
                    </a:ext>
                  </a:extLst>
                </a:gridCol>
                <a:gridCol w="1237482">
                  <a:extLst>
                    <a:ext uri="{9D8B030D-6E8A-4147-A177-3AD203B41FA5}">
                      <a16:colId xmlns:a16="http://schemas.microsoft.com/office/drawing/2014/main" val="20002"/>
                    </a:ext>
                  </a:extLst>
                </a:gridCol>
                <a:gridCol w="1241346">
                  <a:extLst>
                    <a:ext uri="{9D8B030D-6E8A-4147-A177-3AD203B41FA5}">
                      <a16:colId xmlns:a16="http://schemas.microsoft.com/office/drawing/2014/main" val="20003"/>
                    </a:ext>
                  </a:extLst>
                </a:gridCol>
                <a:gridCol w="906870">
                  <a:extLst>
                    <a:ext uri="{9D8B030D-6E8A-4147-A177-3AD203B41FA5}">
                      <a16:colId xmlns:a16="http://schemas.microsoft.com/office/drawing/2014/main" val="1716036933"/>
                    </a:ext>
                  </a:extLst>
                </a:gridCol>
              </a:tblGrid>
              <a:tr h="180000">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Naj</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Aj</a:t>
                      </a:r>
                      <a:r>
                        <a:rPr lang="pt-BR" sz="1100" b="0" i="0" u="none" strike="noStrike" kern="1200" dirty="0">
                          <a:solidFill>
                            <a:schemeClr val="tx1"/>
                          </a:solidFill>
                          <a:latin typeface="Arial"/>
                          <a:ea typeface="+mn-ea"/>
                          <a:cs typeface="+mn-cs"/>
                        </a:rPr>
                        <a:t> (</a:t>
                      </a:r>
                      <a:r>
                        <a:rPr lang="pt-BR" sz="1100" b="0" i="0" u="none" strike="noStrike" kern="1200" dirty="0" err="1">
                          <a:solidFill>
                            <a:schemeClr val="tx1"/>
                          </a:solidFill>
                          <a:latin typeface="Arial"/>
                          <a:ea typeface="+mn-ea"/>
                          <a:cs typeface="+mn-cs"/>
                        </a:rPr>
                        <a:t>Intra</a:t>
                      </a:r>
                      <a:r>
                        <a:rPr lang="pt-BR" sz="1100" b="0" i="0" u="none" strike="noStrike" kern="1200" dirty="0">
                          <a:solidFill>
                            <a:schemeClr val="tx1"/>
                          </a:solidFill>
                          <a:latin typeface="Arial"/>
                          <a:ea typeface="+mn-ea"/>
                          <a:cs typeface="+mn-cs"/>
                        </a:rPr>
                        <a:t>)</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Aj</a:t>
                      </a:r>
                      <a:r>
                        <a:rPr lang="pt-BR" sz="1100" b="0" i="0" u="none" strike="noStrike" kern="1200" dirty="0">
                          <a:solidFill>
                            <a:schemeClr val="tx1"/>
                          </a:solidFill>
                          <a:latin typeface="Arial"/>
                          <a:ea typeface="+mn-ea"/>
                          <a:cs typeface="+mn-cs"/>
                        </a:rPr>
                        <a:t> (Inter)</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smtClean="0">
                          <a:solidFill>
                            <a:schemeClr val="tx1"/>
                          </a:solidFill>
                          <a:latin typeface="Arial"/>
                          <a:ea typeface="+mn-ea"/>
                          <a:cs typeface="+mn-cs"/>
                        </a:rPr>
                        <a:t>(Medias </a:t>
                      </a:r>
                      <a:r>
                        <a:rPr lang="pt-BR" sz="1100" b="0" i="0" u="none" strike="noStrike" kern="1200" dirty="0" err="1" smtClean="0">
                          <a:solidFill>
                            <a:schemeClr val="tx1"/>
                          </a:solidFill>
                          <a:latin typeface="Arial"/>
                          <a:ea typeface="+mn-ea"/>
                          <a:cs typeface="+mn-cs"/>
                        </a:rPr>
                        <a:t>Aj</a:t>
                      </a:r>
                      <a:r>
                        <a:rPr lang="pt-BR" sz="1100" b="0" i="0" u="none" strike="noStrike" kern="1200" dirty="0" smtClean="0">
                          <a:solidFill>
                            <a:schemeClr val="tx1"/>
                          </a:solidFill>
                          <a:latin typeface="Arial"/>
                          <a:ea typeface="+mn-ea"/>
                          <a:cs typeface="+mn-cs"/>
                        </a:rPr>
                        <a:t>)2</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2310">
                <a:tc>
                  <a:txBody>
                    <a:bodyPr/>
                    <a:lstStyle/>
                    <a:p>
                      <a:pPr algn="ctr" fontAlgn="b"/>
                      <a:r>
                        <a:rPr lang="pt-BR" sz="1100" b="0" i="0" u="none" strike="noStrike" kern="1200" dirty="0">
                          <a:solidFill>
                            <a:schemeClr val="tx1"/>
                          </a:solidFill>
                          <a:latin typeface="Arial"/>
                          <a:ea typeface="+mn-ea"/>
                          <a:cs typeface="+mn-cs"/>
                        </a:rPr>
                        <a:t>G1</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a:solidFill>
                            <a:schemeClr val="tx1"/>
                          </a:solidFill>
                          <a:latin typeface="Arial"/>
                          <a:ea typeface="+mn-ea"/>
                          <a:cs typeface="+mn-cs"/>
                        </a:rPr>
                        <a:t>4.8875</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a:solidFill>
                            <a:schemeClr val="tx1"/>
                          </a:solidFill>
                          <a:latin typeface="Arial"/>
                          <a:ea typeface="+mn-ea"/>
                          <a:cs typeface="+mn-cs"/>
                        </a:rPr>
                        <a:t>4.9754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dirty="0">
                          <a:solidFill>
                            <a:schemeClr val="tx1"/>
                          </a:solidFill>
                          <a:latin typeface="Arial"/>
                          <a:ea typeface="+mn-ea"/>
                          <a:cs typeface="+mn-cs"/>
                        </a:rPr>
                        <a:t>4.9409</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dirty="0">
                          <a:solidFill>
                            <a:schemeClr val="tx1"/>
                          </a:solidFill>
                          <a:latin typeface="Arial"/>
                          <a:ea typeface="+mn-ea"/>
                          <a:cs typeface="+mn-cs"/>
                        </a:rPr>
                        <a:t>24.4125</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1"/>
                  </a:ext>
                </a:extLst>
              </a:tr>
              <a:tr h="172310">
                <a:tc>
                  <a:txBody>
                    <a:bodyPr/>
                    <a:lstStyle/>
                    <a:p>
                      <a:pPr algn="ctr" fontAlgn="b"/>
                      <a:r>
                        <a:rPr lang="pt-BR" sz="1100" b="0" i="0" u="none" strike="noStrike" kern="1200" dirty="0">
                          <a:solidFill>
                            <a:schemeClr val="tx1"/>
                          </a:solidFill>
                          <a:latin typeface="Arial"/>
                          <a:ea typeface="+mn-ea"/>
                          <a:cs typeface="+mn-cs"/>
                        </a:rPr>
                        <a:t>G2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4.3000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3.7963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3.9940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15.9520</a:t>
                      </a:r>
                    </a:p>
                  </a:txBody>
                  <a:tcPr marL="7620" marR="7620" marT="7620" marB="0" anchor="ctr">
                    <a:lnL>
                      <a:noFill/>
                    </a:lnL>
                    <a:lnR>
                      <a:noFill/>
                    </a:lnR>
                    <a:lnT>
                      <a:noFill/>
                    </a:lnT>
                    <a:lnB>
                      <a:noFill/>
                    </a:lnB>
                  </a:tcPr>
                </a:tc>
                <a:extLst>
                  <a:ext uri="{0D108BD9-81ED-4DB2-BD59-A6C34878D82A}">
                    <a16:rowId xmlns:a16="http://schemas.microsoft.com/office/drawing/2014/main" val="10002"/>
                  </a:ext>
                </a:extLst>
              </a:tr>
              <a:tr h="172310">
                <a:tc>
                  <a:txBody>
                    <a:bodyPr/>
                    <a:lstStyle/>
                    <a:p>
                      <a:pPr algn="ctr" fontAlgn="b"/>
                      <a:r>
                        <a:rPr lang="pt-BR" sz="1100" b="0" i="0" u="none" strike="noStrike" kern="1200" dirty="0">
                          <a:solidFill>
                            <a:schemeClr val="tx1"/>
                          </a:solidFill>
                          <a:latin typeface="Arial"/>
                          <a:ea typeface="+mn-ea"/>
                          <a:cs typeface="+mn-cs"/>
                        </a:rPr>
                        <a:t>G3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3.4800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3.3342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3.3914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11.5016</a:t>
                      </a:r>
                    </a:p>
                  </a:txBody>
                  <a:tcPr marL="7620" marR="7620" marT="7620" marB="0" anchor="ctr">
                    <a:lnL>
                      <a:noFill/>
                    </a:lnL>
                    <a:lnR>
                      <a:noFill/>
                    </a:lnR>
                    <a:lnT>
                      <a:noFill/>
                    </a:lnT>
                    <a:lnB>
                      <a:noFill/>
                    </a:lnB>
                  </a:tcPr>
                </a:tc>
                <a:extLst>
                  <a:ext uri="{0D108BD9-81ED-4DB2-BD59-A6C34878D82A}">
                    <a16:rowId xmlns:a16="http://schemas.microsoft.com/office/drawing/2014/main" val="10003"/>
                  </a:ext>
                </a:extLst>
              </a:tr>
              <a:tr h="172310">
                <a:tc>
                  <a:txBody>
                    <a:bodyPr/>
                    <a:lstStyle/>
                    <a:p>
                      <a:pPr algn="ctr" fontAlgn="b"/>
                      <a:r>
                        <a:rPr lang="pt-BR" sz="1100" b="0" i="0" u="none" strike="noStrike" kern="1200">
                          <a:solidFill>
                            <a:schemeClr val="tx1"/>
                          </a:solidFill>
                          <a:latin typeface="Arial"/>
                          <a:ea typeface="+mn-ea"/>
                          <a:cs typeface="+mn-cs"/>
                        </a:rPr>
                        <a:t>G4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2.9775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3.0425</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3.0170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9.1023</a:t>
                      </a:r>
                    </a:p>
                  </a:txBody>
                  <a:tcPr marL="7620" marR="7620" marT="7620" marB="0" anchor="ctr">
                    <a:lnL>
                      <a:noFill/>
                    </a:lnL>
                    <a:lnR>
                      <a:noFill/>
                    </a:lnR>
                    <a:lnT>
                      <a:noFill/>
                    </a:lnT>
                    <a:lnB>
                      <a:noFill/>
                    </a:lnB>
                  </a:tcPr>
                </a:tc>
                <a:extLst>
                  <a:ext uri="{0D108BD9-81ED-4DB2-BD59-A6C34878D82A}">
                    <a16:rowId xmlns:a16="http://schemas.microsoft.com/office/drawing/2014/main" val="10004"/>
                  </a:ext>
                </a:extLst>
              </a:tr>
              <a:tr h="172310">
                <a:tc>
                  <a:txBody>
                    <a:bodyPr/>
                    <a:lstStyle/>
                    <a:p>
                      <a:pPr algn="ctr" fontAlgn="b"/>
                      <a:r>
                        <a:rPr lang="pt-BR" sz="1100" b="0" i="0" u="none" strike="noStrike" kern="1200">
                          <a:solidFill>
                            <a:schemeClr val="tx1"/>
                          </a:solidFill>
                          <a:latin typeface="Arial"/>
                          <a:ea typeface="+mn-ea"/>
                          <a:cs typeface="+mn-cs"/>
                        </a:rPr>
                        <a:t>G5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4.4900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4.7846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4.6689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21.7986</a:t>
                      </a:r>
                    </a:p>
                  </a:txBody>
                  <a:tcPr marL="7620" marR="7620" marT="7620" marB="0" anchor="ctr">
                    <a:lnL>
                      <a:noFill/>
                    </a:lnL>
                    <a:lnR>
                      <a:noFill/>
                    </a:lnR>
                    <a:lnT>
                      <a:noFill/>
                    </a:lnT>
                    <a:lnB>
                      <a:noFill/>
                    </a:lnB>
                  </a:tcPr>
                </a:tc>
                <a:extLst>
                  <a:ext uri="{0D108BD9-81ED-4DB2-BD59-A6C34878D82A}">
                    <a16:rowId xmlns:a16="http://schemas.microsoft.com/office/drawing/2014/main" val="10005"/>
                  </a:ext>
                </a:extLst>
              </a:tr>
              <a:tr h="172310">
                <a:tc>
                  <a:txBody>
                    <a:bodyPr/>
                    <a:lstStyle/>
                    <a:p>
                      <a:pPr algn="ctr" fontAlgn="b"/>
                      <a:r>
                        <a:rPr lang="pt-BR" sz="1100" b="0" i="0" u="none" strike="noStrike" kern="1200">
                          <a:solidFill>
                            <a:schemeClr val="tx1"/>
                          </a:solidFill>
                          <a:latin typeface="Arial"/>
                          <a:ea typeface="+mn-ea"/>
                          <a:cs typeface="+mn-cs"/>
                        </a:rPr>
                        <a:t>G6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6.3350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6.1363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6.2143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38.6175</a:t>
                      </a:r>
                    </a:p>
                  </a:txBody>
                  <a:tcPr marL="7620" marR="7620" marT="7620" marB="0" anchor="ctr">
                    <a:lnL>
                      <a:noFill/>
                    </a:lnL>
                    <a:lnR>
                      <a:noFill/>
                    </a:lnR>
                    <a:lnT>
                      <a:noFill/>
                    </a:lnT>
                    <a:lnB>
                      <a:noFill/>
                    </a:lnB>
                  </a:tcPr>
                </a:tc>
                <a:extLst>
                  <a:ext uri="{0D108BD9-81ED-4DB2-BD59-A6C34878D82A}">
                    <a16:rowId xmlns:a16="http://schemas.microsoft.com/office/drawing/2014/main" val="10006"/>
                  </a:ext>
                </a:extLst>
              </a:tr>
              <a:tr h="172310">
                <a:tc>
                  <a:txBody>
                    <a:bodyPr/>
                    <a:lstStyle/>
                    <a:p>
                      <a:pPr algn="ctr" fontAlgn="b"/>
                      <a:r>
                        <a:rPr lang="pt-BR" sz="1100" b="0" i="0" u="none" strike="noStrike" kern="1200">
                          <a:solidFill>
                            <a:schemeClr val="tx1"/>
                          </a:solidFill>
                          <a:latin typeface="Arial"/>
                          <a:ea typeface="+mn-ea"/>
                          <a:cs typeface="+mn-cs"/>
                        </a:rPr>
                        <a:t>G7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4.5300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3.8479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4.1157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16.9390</a:t>
                      </a:r>
                    </a:p>
                  </a:txBody>
                  <a:tcPr marL="7620" marR="7620" marT="7620" marB="0" anchor="ctr">
                    <a:lnL>
                      <a:noFill/>
                    </a:lnL>
                    <a:lnR>
                      <a:noFill/>
                    </a:lnR>
                    <a:lnT>
                      <a:noFill/>
                    </a:lnT>
                    <a:lnB>
                      <a:noFill/>
                    </a:lnB>
                  </a:tcPr>
                </a:tc>
                <a:extLst>
                  <a:ext uri="{0D108BD9-81ED-4DB2-BD59-A6C34878D82A}">
                    <a16:rowId xmlns:a16="http://schemas.microsoft.com/office/drawing/2014/main" val="10007"/>
                  </a:ext>
                </a:extLst>
              </a:tr>
              <a:tr h="172310">
                <a:tc>
                  <a:txBody>
                    <a:bodyPr/>
                    <a:lstStyle/>
                    <a:p>
                      <a:pPr algn="ctr" fontAlgn="b"/>
                      <a:r>
                        <a:rPr lang="pt-BR" sz="1100" b="0" i="0" u="none" strike="noStrike" kern="1200">
                          <a:solidFill>
                            <a:schemeClr val="tx1"/>
                          </a:solidFill>
                          <a:latin typeface="Arial"/>
                          <a:ea typeface="+mn-ea"/>
                          <a:cs typeface="+mn-cs"/>
                        </a:rPr>
                        <a:t>G8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4.6550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3.3813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3.8813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15.0645</a:t>
                      </a:r>
                    </a:p>
                  </a:txBody>
                  <a:tcPr marL="7620" marR="7620" marT="7620" marB="0" anchor="ctr">
                    <a:lnL>
                      <a:noFill/>
                    </a:lnL>
                    <a:lnR>
                      <a:noFill/>
                    </a:lnR>
                    <a:lnT>
                      <a:noFill/>
                    </a:lnT>
                    <a:lnB>
                      <a:noFill/>
                    </a:lnB>
                  </a:tcPr>
                </a:tc>
                <a:extLst>
                  <a:ext uri="{0D108BD9-81ED-4DB2-BD59-A6C34878D82A}">
                    <a16:rowId xmlns:a16="http://schemas.microsoft.com/office/drawing/2014/main" val="10008"/>
                  </a:ext>
                </a:extLst>
              </a:tr>
              <a:tr h="172310">
                <a:tc>
                  <a:txBody>
                    <a:bodyPr/>
                    <a:lstStyle/>
                    <a:p>
                      <a:pPr algn="ctr" fontAlgn="b"/>
                      <a:r>
                        <a:rPr lang="pt-BR" sz="1100" b="0" i="0" u="none" strike="noStrike" kern="1200">
                          <a:solidFill>
                            <a:schemeClr val="tx1"/>
                          </a:solidFill>
                          <a:latin typeface="Arial"/>
                          <a:ea typeface="+mn-ea"/>
                          <a:cs typeface="+mn-cs"/>
                        </a:rPr>
                        <a:t>G9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5.7050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4.7892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5.1487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26.5091</a:t>
                      </a:r>
                    </a:p>
                  </a:txBody>
                  <a:tcPr marL="7620" marR="7620" marT="7620" marB="0" anchor="ctr">
                    <a:lnL>
                      <a:noFill/>
                    </a:lnL>
                    <a:lnR>
                      <a:noFill/>
                    </a:lnR>
                    <a:lnT>
                      <a:noFill/>
                    </a:lnT>
                    <a:lnB>
                      <a:noFill/>
                    </a:lnB>
                  </a:tcPr>
                </a:tc>
                <a:extLst>
                  <a:ext uri="{0D108BD9-81ED-4DB2-BD59-A6C34878D82A}">
                    <a16:rowId xmlns:a16="http://schemas.microsoft.com/office/drawing/2014/main" val="10009"/>
                  </a:ext>
                </a:extLst>
              </a:tr>
              <a:tr h="172310">
                <a:tc>
                  <a:txBody>
                    <a:bodyPr/>
                    <a:lstStyle/>
                    <a:p>
                      <a:pPr algn="ctr" fontAlgn="b"/>
                      <a:r>
                        <a:rPr lang="pt-BR" sz="1100" b="0" i="0" u="none" strike="noStrike" kern="1200">
                          <a:solidFill>
                            <a:schemeClr val="tx1"/>
                          </a:solidFill>
                          <a:latin typeface="Arial"/>
                          <a:ea typeface="+mn-ea"/>
                          <a:cs typeface="+mn-cs"/>
                        </a:rPr>
                        <a:t>G10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5.7850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5.3568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28.6953</a:t>
                      </a:r>
                    </a:p>
                  </a:txBody>
                  <a:tcPr marL="7620" marR="7620" marT="7620" marB="0" anchor="ctr">
                    <a:lnL>
                      <a:noFill/>
                    </a:lnL>
                    <a:lnR>
                      <a:noFill/>
                    </a:lnR>
                    <a:lnT>
                      <a:noFill/>
                    </a:lnT>
                    <a:lnB>
                      <a:noFill/>
                    </a:lnB>
                  </a:tcPr>
                </a:tc>
                <a:extLst>
                  <a:ext uri="{0D108BD9-81ED-4DB2-BD59-A6C34878D82A}">
                    <a16:rowId xmlns:a16="http://schemas.microsoft.com/office/drawing/2014/main" val="10010"/>
                  </a:ext>
                </a:extLst>
              </a:tr>
              <a:tr h="172310">
                <a:tc>
                  <a:txBody>
                    <a:bodyPr/>
                    <a:lstStyle/>
                    <a:p>
                      <a:pPr algn="ctr" fontAlgn="b"/>
                      <a:r>
                        <a:rPr lang="pt-BR" sz="1100" b="0" i="0" u="none" strike="noStrike" kern="1200">
                          <a:solidFill>
                            <a:schemeClr val="tx1"/>
                          </a:solidFill>
                          <a:latin typeface="Arial"/>
                          <a:ea typeface="+mn-ea"/>
                          <a:cs typeface="+mn-cs"/>
                        </a:rPr>
                        <a:t>G11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4.8450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4.3696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4.5562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20.7590</a:t>
                      </a:r>
                    </a:p>
                  </a:txBody>
                  <a:tcPr marL="7620" marR="7620" marT="7620" marB="0" anchor="ctr">
                    <a:lnL>
                      <a:noFill/>
                    </a:lnL>
                    <a:lnR>
                      <a:noFill/>
                    </a:lnR>
                    <a:lnT>
                      <a:noFill/>
                    </a:lnT>
                    <a:lnB>
                      <a:noFill/>
                    </a:lnB>
                  </a:tcPr>
                </a:tc>
                <a:extLst>
                  <a:ext uri="{0D108BD9-81ED-4DB2-BD59-A6C34878D82A}">
                    <a16:rowId xmlns:a16="http://schemas.microsoft.com/office/drawing/2014/main" val="10011"/>
                  </a:ext>
                </a:extLst>
              </a:tr>
              <a:tr h="172310">
                <a:tc>
                  <a:txBody>
                    <a:bodyPr/>
                    <a:lstStyle/>
                    <a:p>
                      <a:pPr algn="ctr" fontAlgn="b"/>
                      <a:r>
                        <a:rPr lang="pt-BR" sz="1100" b="0" i="0" u="none" strike="noStrike" kern="1200">
                          <a:solidFill>
                            <a:schemeClr val="tx1"/>
                          </a:solidFill>
                          <a:latin typeface="Arial"/>
                          <a:ea typeface="+mn-ea"/>
                          <a:cs typeface="+mn-cs"/>
                        </a:rPr>
                        <a:t>G12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4.0363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4.4166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19.5064</a:t>
                      </a:r>
                    </a:p>
                  </a:txBody>
                  <a:tcPr marL="7620" marR="7620" marT="7620" marB="0" anchor="ctr">
                    <a:lnL>
                      <a:noFill/>
                    </a:lnL>
                    <a:lnR>
                      <a:noFill/>
                    </a:lnR>
                    <a:lnT>
                      <a:noFill/>
                    </a:lnT>
                    <a:lnB>
                      <a:noFill/>
                    </a:lnB>
                  </a:tcPr>
                </a:tc>
                <a:extLst>
                  <a:ext uri="{0D108BD9-81ED-4DB2-BD59-A6C34878D82A}">
                    <a16:rowId xmlns:a16="http://schemas.microsoft.com/office/drawing/2014/main" val="10012"/>
                  </a:ext>
                </a:extLst>
              </a:tr>
              <a:tr h="172310">
                <a:tc>
                  <a:txBody>
                    <a:bodyPr/>
                    <a:lstStyle/>
                    <a:p>
                      <a:pPr algn="ctr" fontAlgn="b"/>
                      <a:r>
                        <a:rPr lang="pt-BR" sz="1100" b="0" i="0" u="none" strike="noStrike" kern="1200">
                          <a:solidFill>
                            <a:schemeClr val="tx1"/>
                          </a:solidFill>
                          <a:latin typeface="Arial"/>
                          <a:ea typeface="+mn-ea"/>
                          <a:cs typeface="+mn-cs"/>
                        </a:rPr>
                        <a:t>G13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4.6600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4.8900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4.7997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23.0371</a:t>
                      </a:r>
                    </a:p>
                  </a:txBody>
                  <a:tcPr marL="7620" marR="7620" marT="7620" marB="0" anchor="ctr">
                    <a:lnL>
                      <a:noFill/>
                    </a:lnL>
                    <a:lnR>
                      <a:noFill/>
                    </a:lnR>
                    <a:lnT>
                      <a:noFill/>
                    </a:lnT>
                    <a:lnB>
                      <a:noFill/>
                    </a:lnB>
                  </a:tcPr>
                </a:tc>
                <a:extLst>
                  <a:ext uri="{0D108BD9-81ED-4DB2-BD59-A6C34878D82A}">
                    <a16:rowId xmlns:a16="http://schemas.microsoft.com/office/drawing/2014/main" val="10013"/>
                  </a:ext>
                </a:extLst>
              </a:tr>
              <a:tr h="172310">
                <a:tc>
                  <a:txBody>
                    <a:bodyPr/>
                    <a:lstStyle/>
                    <a:p>
                      <a:pPr algn="ctr" fontAlgn="b"/>
                      <a:r>
                        <a:rPr lang="pt-BR" sz="1100" b="0" i="0" u="none" strike="noStrike" kern="1200">
                          <a:solidFill>
                            <a:schemeClr val="tx1"/>
                          </a:solidFill>
                          <a:latin typeface="Arial"/>
                          <a:ea typeface="+mn-ea"/>
                          <a:cs typeface="+mn-cs"/>
                        </a:rPr>
                        <a:t>G14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3.6100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3.2483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3.3903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11.4941</a:t>
                      </a:r>
                    </a:p>
                  </a:txBody>
                  <a:tcPr marL="7620" marR="7620" marT="7620" marB="0" anchor="ctr">
                    <a:lnL>
                      <a:noFill/>
                    </a:lnL>
                    <a:lnR>
                      <a:noFill/>
                    </a:lnR>
                    <a:lnT>
                      <a:noFill/>
                    </a:lnT>
                    <a:lnB>
                      <a:noFill/>
                    </a:lnB>
                  </a:tcPr>
                </a:tc>
                <a:extLst>
                  <a:ext uri="{0D108BD9-81ED-4DB2-BD59-A6C34878D82A}">
                    <a16:rowId xmlns:a16="http://schemas.microsoft.com/office/drawing/2014/main" val="10014"/>
                  </a:ext>
                </a:extLst>
              </a:tr>
              <a:tr h="172310">
                <a:tc>
                  <a:txBody>
                    <a:bodyPr/>
                    <a:lstStyle/>
                    <a:p>
                      <a:pPr algn="ctr" fontAlgn="b"/>
                      <a:r>
                        <a:rPr lang="pt-BR" sz="1100" b="0" i="0" u="none" strike="noStrike" kern="1200">
                          <a:solidFill>
                            <a:schemeClr val="tx1"/>
                          </a:solidFill>
                          <a:latin typeface="Arial"/>
                          <a:ea typeface="+mn-ea"/>
                          <a:cs typeface="+mn-cs"/>
                        </a:rPr>
                        <a:t>G15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5.2863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5.2877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27.9598</a:t>
                      </a:r>
                    </a:p>
                  </a:txBody>
                  <a:tcPr marL="7620" marR="7620" marT="7620" marB="0" anchor="ctr">
                    <a:lnL>
                      <a:noFill/>
                    </a:lnL>
                    <a:lnR>
                      <a:noFill/>
                    </a:lnR>
                    <a:lnT>
                      <a:noFill/>
                    </a:lnT>
                    <a:lnB>
                      <a:noFill/>
                    </a:lnB>
                  </a:tcPr>
                </a:tc>
                <a:extLst>
                  <a:ext uri="{0D108BD9-81ED-4DB2-BD59-A6C34878D82A}">
                    <a16:rowId xmlns:a16="http://schemas.microsoft.com/office/drawing/2014/main" val="10015"/>
                  </a:ext>
                </a:extLst>
              </a:tr>
              <a:tr h="172310">
                <a:tc>
                  <a:txBody>
                    <a:bodyPr/>
                    <a:lstStyle/>
                    <a:p>
                      <a:pPr algn="ctr" fontAlgn="b"/>
                      <a:r>
                        <a:rPr lang="pt-BR" sz="1100" b="0" i="0" u="none" strike="noStrike" kern="1200">
                          <a:solidFill>
                            <a:schemeClr val="tx1"/>
                          </a:solidFill>
                          <a:latin typeface="Arial"/>
                          <a:ea typeface="+mn-ea"/>
                          <a:cs typeface="+mn-cs"/>
                        </a:rPr>
                        <a:t>G16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4.5950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4.8021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4.7208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22.2860</a:t>
                      </a:r>
                    </a:p>
                  </a:txBody>
                  <a:tcPr marL="7620" marR="7620" marT="7620" marB="0" anchor="ctr">
                    <a:lnL>
                      <a:noFill/>
                    </a:lnL>
                    <a:lnR>
                      <a:noFill/>
                    </a:lnR>
                    <a:lnT>
                      <a:noFill/>
                    </a:lnT>
                    <a:lnB>
                      <a:noFill/>
                    </a:lnB>
                  </a:tcPr>
                </a:tc>
                <a:extLst>
                  <a:ext uri="{0D108BD9-81ED-4DB2-BD59-A6C34878D82A}">
                    <a16:rowId xmlns:a16="http://schemas.microsoft.com/office/drawing/2014/main" val="10016"/>
                  </a:ext>
                </a:extLst>
              </a:tr>
              <a:tr h="172310">
                <a:tc>
                  <a:txBody>
                    <a:bodyPr/>
                    <a:lstStyle/>
                    <a:p>
                      <a:pPr algn="ctr" fontAlgn="b"/>
                      <a:r>
                        <a:rPr lang="pt-BR" sz="1100" b="0" i="0" u="none" strike="noStrike" kern="1200">
                          <a:solidFill>
                            <a:schemeClr val="tx1"/>
                          </a:solidFill>
                          <a:latin typeface="Arial"/>
                          <a:ea typeface="+mn-ea"/>
                          <a:cs typeface="+mn-cs"/>
                        </a:rPr>
                        <a:t>G17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4.2400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4.6767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4.5052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20.2968</a:t>
                      </a:r>
                    </a:p>
                  </a:txBody>
                  <a:tcPr marL="7620" marR="7620" marT="7620" marB="0" anchor="ctr">
                    <a:lnL>
                      <a:noFill/>
                    </a:lnL>
                    <a:lnR>
                      <a:noFill/>
                    </a:lnR>
                    <a:lnT>
                      <a:noFill/>
                    </a:lnT>
                    <a:lnB>
                      <a:noFill/>
                    </a:lnB>
                  </a:tcPr>
                </a:tc>
                <a:extLst>
                  <a:ext uri="{0D108BD9-81ED-4DB2-BD59-A6C34878D82A}">
                    <a16:rowId xmlns:a16="http://schemas.microsoft.com/office/drawing/2014/main" val="10017"/>
                  </a:ext>
                </a:extLst>
              </a:tr>
              <a:tr h="172310">
                <a:tc>
                  <a:txBody>
                    <a:bodyPr/>
                    <a:lstStyle/>
                    <a:p>
                      <a:pPr algn="ctr" fontAlgn="b"/>
                      <a:r>
                        <a:rPr lang="pt-BR" sz="1100" b="0" i="0" u="none" strike="noStrike" kern="1200">
                          <a:solidFill>
                            <a:schemeClr val="tx1"/>
                          </a:solidFill>
                          <a:latin typeface="Arial"/>
                          <a:ea typeface="+mn-ea"/>
                          <a:cs typeface="+mn-cs"/>
                        </a:rPr>
                        <a:t>G18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3.2375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3.1808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3.2031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10.2598</a:t>
                      </a:r>
                    </a:p>
                  </a:txBody>
                  <a:tcPr marL="7620" marR="7620" marT="7620" marB="0" anchor="ctr">
                    <a:lnL>
                      <a:noFill/>
                    </a:lnL>
                    <a:lnR>
                      <a:noFill/>
                    </a:lnR>
                    <a:lnT>
                      <a:noFill/>
                    </a:lnT>
                    <a:lnB>
                      <a:noFill/>
                    </a:lnB>
                  </a:tcPr>
                </a:tc>
                <a:extLst>
                  <a:ext uri="{0D108BD9-81ED-4DB2-BD59-A6C34878D82A}">
                    <a16:rowId xmlns:a16="http://schemas.microsoft.com/office/drawing/2014/main" val="10018"/>
                  </a:ext>
                </a:extLst>
              </a:tr>
              <a:tr h="172310">
                <a:tc>
                  <a:txBody>
                    <a:bodyPr/>
                    <a:lstStyle/>
                    <a:p>
                      <a:pPr algn="ctr" fontAlgn="b"/>
                      <a:r>
                        <a:rPr lang="pt-BR" sz="1100" b="0" i="0" u="none" strike="noStrike" kern="1200">
                          <a:solidFill>
                            <a:schemeClr val="tx1"/>
                          </a:solidFill>
                          <a:latin typeface="Arial"/>
                          <a:ea typeface="+mn-ea"/>
                          <a:cs typeface="+mn-cs"/>
                        </a:rPr>
                        <a:t>G19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4.6550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5.1917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4.9810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24.8104</a:t>
                      </a:r>
                    </a:p>
                  </a:txBody>
                  <a:tcPr marL="7620" marR="7620" marT="7620" marB="0" anchor="ctr">
                    <a:lnL>
                      <a:noFill/>
                    </a:lnL>
                    <a:lnR>
                      <a:noFill/>
                    </a:lnR>
                    <a:lnT>
                      <a:noFill/>
                    </a:lnT>
                    <a:lnB>
                      <a:noFill/>
                    </a:lnB>
                  </a:tcPr>
                </a:tc>
                <a:extLst>
                  <a:ext uri="{0D108BD9-81ED-4DB2-BD59-A6C34878D82A}">
                    <a16:rowId xmlns:a16="http://schemas.microsoft.com/office/drawing/2014/main" val="10019"/>
                  </a:ext>
                </a:extLst>
              </a:tr>
              <a:tr h="172310">
                <a:tc>
                  <a:txBody>
                    <a:bodyPr/>
                    <a:lstStyle/>
                    <a:p>
                      <a:pPr algn="ctr" fontAlgn="b"/>
                      <a:r>
                        <a:rPr lang="pt-BR" sz="1100" b="0" i="0" u="none" strike="noStrike" kern="1200">
                          <a:solidFill>
                            <a:schemeClr val="tx1"/>
                          </a:solidFill>
                          <a:latin typeface="Arial"/>
                          <a:ea typeface="+mn-ea"/>
                          <a:cs typeface="+mn-cs"/>
                        </a:rPr>
                        <a:t>G20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3.7350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3.6800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3.7016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13.7018</a:t>
                      </a:r>
                    </a:p>
                  </a:txBody>
                  <a:tcPr marL="7620" marR="7620" marT="7620" marB="0" anchor="ctr">
                    <a:lnL>
                      <a:noFill/>
                    </a:lnL>
                    <a:lnR>
                      <a:noFill/>
                    </a:lnR>
                    <a:lnT>
                      <a:noFill/>
                    </a:lnT>
                    <a:lnB>
                      <a:noFill/>
                    </a:lnB>
                  </a:tcPr>
                </a:tc>
                <a:extLst>
                  <a:ext uri="{0D108BD9-81ED-4DB2-BD59-A6C34878D82A}">
                    <a16:rowId xmlns:a16="http://schemas.microsoft.com/office/drawing/2014/main" val="10020"/>
                  </a:ext>
                </a:extLst>
              </a:tr>
              <a:tr h="172310">
                <a:tc>
                  <a:txBody>
                    <a:bodyPr/>
                    <a:lstStyle/>
                    <a:p>
                      <a:pPr algn="ctr" fontAlgn="b"/>
                      <a:r>
                        <a:rPr lang="pt-BR" sz="1100" b="0" i="0" u="none" strike="noStrike" kern="1200">
                          <a:solidFill>
                            <a:schemeClr val="tx1"/>
                          </a:solidFill>
                          <a:latin typeface="Arial"/>
                          <a:ea typeface="+mn-ea"/>
                          <a:cs typeface="+mn-cs"/>
                        </a:rPr>
                        <a:t>G21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5.0950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5.3979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5.2790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27.8678</a:t>
                      </a:r>
                    </a:p>
                  </a:txBody>
                  <a:tcPr marL="7620" marR="7620" marT="7620" marB="0" anchor="ctr">
                    <a:lnL>
                      <a:noFill/>
                    </a:lnL>
                    <a:lnR>
                      <a:noFill/>
                    </a:lnR>
                    <a:lnT>
                      <a:noFill/>
                    </a:lnT>
                    <a:lnB>
                      <a:noFill/>
                    </a:lnB>
                  </a:tcPr>
                </a:tc>
                <a:extLst>
                  <a:ext uri="{0D108BD9-81ED-4DB2-BD59-A6C34878D82A}">
                    <a16:rowId xmlns:a16="http://schemas.microsoft.com/office/drawing/2014/main" val="10021"/>
                  </a:ext>
                </a:extLst>
              </a:tr>
              <a:tr h="172310">
                <a:tc>
                  <a:txBody>
                    <a:bodyPr/>
                    <a:lstStyle/>
                    <a:p>
                      <a:pPr algn="ctr" fontAlgn="b"/>
                      <a:r>
                        <a:rPr lang="pt-BR" sz="1100" b="0" i="0" u="none" strike="noStrike" kern="1200">
                          <a:solidFill>
                            <a:schemeClr val="tx1"/>
                          </a:solidFill>
                          <a:latin typeface="Arial"/>
                          <a:ea typeface="+mn-ea"/>
                          <a:cs typeface="+mn-cs"/>
                        </a:rPr>
                        <a:t>G22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4.0200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4.5338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4.3321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18.7671</a:t>
                      </a:r>
                    </a:p>
                  </a:txBody>
                  <a:tcPr marL="7620" marR="7620" marT="7620" marB="0" anchor="ctr">
                    <a:lnL>
                      <a:noFill/>
                    </a:lnL>
                    <a:lnR>
                      <a:noFill/>
                    </a:lnR>
                    <a:lnT>
                      <a:noFill/>
                    </a:lnT>
                    <a:lnB>
                      <a:noFill/>
                    </a:lnB>
                  </a:tcPr>
                </a:tc>
                <a:extLst>
                  <a:ext uri="{0D108BD9-81ED-4DB2-BD59-A6C34878D82A}">
                    <a16:rowId xmlns:a16="http://schemas.microsoft.com/office/drawing/2014/main" val="10022"/>
                  </a:ext>
                </a:extLst>
              </a:tr>
              <a:tr h="172310">
                <a:tc>
                  <a:txBody>
                    <a:bodyPr/>
                    <a:lstStyle/>
                    <a:p>
                      <a:pPr algn="ctr" fontAlgn="b"/>
                      <a:r>
                        <a:rPr lang="pt-BR" sz="1100" b="0" i="0" u="none" strike="noStrike" kern="1200">
                          <a:solidFill>
                            <a:schemeClr val="tx1"/>
                          </a:solidFill>
                          <a:latin typeface="Arial"/>
                          <a:ea typeface="+mn-ea"/>
                          <a:cs typeface="+mn-cs"/>
                        </a:rPr>
                        <a:t>G23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5.1808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4.8890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23.9023</a:t>
                      </a:r>
                    </a:p>
                  </a:txBody>
                  <a:tcPr marL="7620" marR="7620" marT="7620" marB="0" anchor="ctr">
                    <a:lnL>
                      <a:noFill/>
                    </a:lnL>
                    <a:lnR>
                      <a:noFill/>
                    </a:lnR>
                    <a:lnT>
                      <a:noFill/>
                    </a:lnT>
                    <a:lnB>
                      <a:noFill/>
                    </a:lnB>
                  </a:tcPr>
                </a:tc>
                <a:extLst>
                  <a:ext uri="{0D108BD9-81ED-4DB2-BD59-A6C34878D82A}">
                    <a16:rowId xmlns:a16="http://schemas.microsoft.com/office/drawing/2014/main" val="10023"/>
                  </a:ext>
                </a:extLst>
              </a:tr>
              <a:tr h="172310">
                <a:tc>
                  <a:txBody>
                    <a:bodyPr/>
                    <a:lstStyle/>
                    <a:p>
                      <a:pPr algn="ctr" fontAlgn="b"/>
                      <a:r>
                        <a:rPr lang="pt-BR" sz="1100" b="0" i="0" u="none" strike="noStrike" kern="1200">
                          <a:solidFill>
                            <a:schemeClr val="tx1"/>
                          </a:solidFill>
                          <a:latin typeface="Arial"/>
                          <a:ea typeface="+mn-ea"/>
                          <a:cs typeface="+mn-cs"/>
                        </a:rPr>
                        <a:t>G24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2.3800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2.6300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2.5319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6.4105</a:t>
                      </a:r>
                    </a:p>
                  </a:txBody>
                  <a:tcPr marL="7620" marR="7620" marT="7620" marB="0" anchor="ctr">
                    <a:lnL>
                      <a:noFill/>
                    </a:lnL>
                    <a:lnR>
                      <a:noFill/>
                    </a:lnR>
                    <a:lnT>
                      <a:noFill/>
                    </a:lnT>
                    <a:lnB>
                      <a:noFill/>
                    </a:lnB>
                  </a:tcPr>
                </a:tc>
                <a:extLst>
                  <a:ext uri="{0D108BD9-81ED-4DB2-BD59-A6C34878D82A}">
                    <a16:rowId xmlns:a16="http://schemas.microsoft.com/office/drawing/2014/main" val="10024"/>
                  </a:ext>
                </a:extLst>
              </a:tr>
              <a:tr h="172310">
                <a:tc>
                  <a:txBody>
                    <a:bodyPr/>
                    <a:lstStyle/>
                    <a:p>
                      <a:pPr algn="ctr" fontAlgn="b"/>
                      <a:r>
                        <a:rPr lang="pt-BR" sz="1100" b="0" i="0" u="none" strike="noStrike" kern="1200">
                          <a:solidFill>
                            <a:schemeClr val="tx1"/>
                          </a:solidFill>
                          <a:latin typeface="Arial"/>
                          <a:ea typeface="+mn-ea"/>
                          <a:cs typeface="+mn-cs"/>
                        </a:rPr>
                        <a:t>G25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5.3463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5.1465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26.4865</a:t>
                      </a:r>
                    </a:p>
                  </a:txBody>
                  <a:tcPr marL="7620" marR="7620" marT="7620" marB="0" anchor="ctr">
                    <a:lnL>
                      <a:noFill/>
                    </a:lnL>
                    <a:lnR>
                      <a:noFill/>
                    </a:lnR>
                    <a:lnT>
                      <a:noFill/>
                    </a:lnT>
                    <a:lnB>
                      <a:noFill/>
                    </a:lnB>
                  </a:tcPr>
                </a:tc>
                <a:extLst>
                  <a:ext uri="{0D108BD9-81ED-4DB2-BD59-A6C34878D82A}">
                    <a16:rowId xmlns:a16="http://schemas.microsoft.com/office/drawing/2014/main" val="10025"/>
                  </a:ext>
                </a:extLst>
              </a:tr>
              <a:tr h="172310">
                <a:tc>
                  <a:txBody>
                    <a:bodyPr/>
                    <a:lstStyle/>
                    <a:p>
                      <a:pPr algn="ctr" fontAlgn="b"/>
                      <a:r>
                        <a:rPr lang="pt-BR" sz="1100" b="0" i="0" u="none" strike="noStrike" kern="1200">
                          <a:solidFill>
                            <a:schemeClr val="tx1"/>
                          </a:solidFill>
                          <a:latin typeface="Arial"/>
                          <a:ea typeface="+mn-ea"/>
                          <a:cs typeface="+mn-cs"/>
                        </a:rPr>
                        <a:t>G26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4.2925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4.2096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4.2421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17.9954</a:t>
                      </a:r>
                    </a:p>
                  </a:txBody>
                  <a:tcPr marL="7620" marR="7620" marT="7620" marB="0" anchor="ctr">
                    <a:lnL>
                      <a:noFill/>
                    </a:lnL>
                    <a:lnR>
                      <a:noFill/>
                    </a:lnR>
                    <a:lnT>
                      <a:noFill/>
                    </a:lnT>
                    <a:lnB>
                      <a:noFill/>
                    </a:lnB>
                  </a:tcPr>
                </a:tc>
                <a:extLst>
                  <a:ext uri="{0D108BD9-81ED-4DB2-BD59-A6C34878D82A}">
                    <a16:rowId xmlns:a16="http://schemas.microsoft.com/office/drawing/2014/main" val="10026"/>
                  </a:ext>
                </a:extLst>
              </a:tr>
              <a:tr h="172310">
                <a:tc>
                  <a:txBody>
                    <a:bodyPr/>
                    <a:lstStyle/>
                    <a:p>
                      <a:pPr algn="ctr" fontAlgn="b"/>
                      <a:r>
                        <a:rPr lang="pt-BR" sz="1100" b="0" i="0" u="none" strike="noStrike" kern="1200">
                          <a:solidFill>
                            <a:schemeClr val="tx1"/>
                          </a:solidFill>
                          <a:latin typeface="Arial"/>
                          <a:ea typeface="+mn-ea"/>
                          <a:cs typeface="+mn-cs"/>
                        </a:rPr>
                        <a:t>G27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4.7650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4.6570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21.6876</a:t>
                      </a:r>
                    </a:p>
                  </a:txBody>
                  <a:tcPr marL="7620" marR="7620" marT="7620" marB="0" anchor="ctr">
                    <a:lnL>
                      <a:noFill/>
                    </a:lnL>
                    <a:lnR>
                      <a:noFill/>
                    </a:lnR>
                    <a:lnT>
                      <a:noFill/>
                    </a:lnT>
                    <a:lnB>
                      <a:noFill/>
                    </a:lnB>
                  </a:tcPr>
                </a:tc>
                <a:extLst>
                  <a:ext uri="{0D108BD9-81ED-4DB2-BD59-A6C34878D82A}">
                    <a16:rowId xmlns:a16="http://schemas.microsoft.com/office/drawing/2014/main" val="10027"/>
                  </a:ext>
                </a:extLst>
              </a:tr>
              <a:tr h="172310">
                <a:tc>
                  <a:txBody>
                    <a:bodyPr/>
                    <a:lstStyle/>
                    <a:p>
                      <a:pPr algn="ctr" fontAlgn="b"/>
                      <a:r>
                        <a:rPr lang="pt-BR" sz="1100" b="0" i="0" u="none" strike="noStrike" kern="1200">
                          <a:solidFill>
                            <a:schemeClr val="tx1"/>
                          </a:solidFill>
                          <a:latin typeface="Arial"/>
                          <a:ea typeface="+mn-ea"/>
                          <a:cs typeface="+mn-cs"/>
                        </a:rPr>
                        <a:t>G28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4.6908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4.5001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20.2509</a:t>
                      </a:r>
                    </a:p>
                  </a:txBody>
                  <a:tcPr marL="7620" marR="7620" marT="7620" marB="0" anchor="ctr">
                    <a:lnL>
                      <a:noFill/>
                    </a:lnL>
                    <a:lnR>
                      <a:noFill/>
                    </a:lnR>
                    <a:lnT>
                      <a:noFill/>
                    </a:lnT>
                    <a:lnB>
                      <a:noFill/>
                    </a:lnB>
                  </a:tcPr>
                </a:tc>
                <a:extLst>
                  <a:ext uri="{0D108BD9-81ED-4DB2-BD59-A6C34878D82A}">
                    <a16:rowId xmlns:a16="http://schemas.microsoft.com/office/drawing/2014/main" val="10028"/>
                  </a:ext>
                </a:extLst>
              </a:tr>
              <a:tr h="172310">
                <a:tc>
                  <a:txBody>
                    <a:bodyPr/>
                    <a:lstStyle/>
                    <a:p>
                      <a:pPr algn="ctr" fontAlgn="b"/>
                      <a:r>
                        <a:rPr lang="pt-BR" sz="1100" b="0" i="0" u="none" strike="noStrike" kern="1200">
                          <a:solidFill>
                            <a:schemeClr val="tx1"/>
                          </a:solidFill>
                          <a:latin typeface="Arial"/>
                          <a:ea typeface="+mn-ea"/>
                          <a:cs typeface="+mn-cs"/>
                        </a:rPr>
                        <a:t>G29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4.3600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5.0754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4.7946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22.9882</a:t>
                      </a:r>
                    </a:p>
                  </a:txBody>
                  <a:tcPr marL="7620" marR="7620" marT="7620" marB="0" anchor="ctr">
                    <a:lnL>
                      <a:noFill/>
                    </a:lnL>
                    <a:lnR>
                      <a:noFill/>
                    </a:lnR>
                    <a:lnT>
                      <a:noFill/>
                    </a:lnT>
                    <a:lnB>
                      <a:noFill/>
                    </a:lnB>
                  </a:tcPr>
                </a:tc>
                <a:extLst>
                  <a:ext uri="{0D108BD9-81ED-4DB2-BD59-A6C34878D82A}">
                    <a16:rowId xmlns:a16="http://schemas.microsoft.com/office/drawing/2014/main" val="10029"/>
                  </a:ext>
                </a:extLst>
              </a:tr>
              <a:tr h="172310">
                <a:tc>
                  <a:txBody>
                    <a:bodyPr/>
                    <a:lstStyle/>
                    <a:p>
                      <a:pPr algn="ctr" fontAlgn="b"/>
                      <a:r>
                        <a:rPr lang="pt-BR" sz="1100" b="0" i="0" u="none" strike="noStrike" kern="1200">
                          <a:solidFill>
                            <a:schemeClr val="tx1"/>
                          </a:solidFill>
                          <a:latin typeface="Arial"/>
                          <a:ea typeface="+mn-ea"/>
                          <a:cs typeface="+mn-cs"/>
                        </a:rPr>
                        <a:t>G30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5.6121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5.5249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30.5245</a:t>
                      </a:r>
                    </a:p>
                  </a:txBody>
                  <a:tcPr marL="7620" marR="7620" marT="7620" marB="0" anchor="ctr">
                    <a:lnL>
                      <a:noFill/>
                    </a:lnL>
                    <a:lnR>
                      <a:noFill/>
                    </a:lnR>
                    <a:lnT>
                      <a:noFill/>
                    </a:lnT>
                    <a:lnB>
                      <a:noFill/>
                    </a:lnB>
                  </a:tcPr>
                </a:tc>
                <a:extLst>
                  <a:ext uri="{0D108BD9-81ED-4DB2-BD59-A6C34878D82A}">
                    <a16:rowId xmlns:a16="http://schemas.microsoft.com/office/drawing/2014/main" val="10030"/>
                  </a:ext>
                </a:extLst>
              </a:tr>
              <a:tr h="172310">
                <a:tc>
                  <a:txBody>
                    <a:bodyPr/>
                    <a:lstStyle/>
                    <a:p>
                      <a:pPr algn="ctr" fontAlgn="b"/>
                      <a:r>
                        <a:rPr lang="pt-BR" sz="1100" b="0" i="0" u="none" strike="noStrike" kern="1200">
                          <a:solidFill>
                            <a:schemeClr val="tx1"/>
                          </a:solidFill>
                          <a:latin typeface="Arial"/>
                          <a:ea typeface="+mn-ea"/>
                          <a:cs typeface="+mn-cs"/>
                        </a:rPr>
                        <a:t>G31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4.4025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4.6496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4.5526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20.7262</a:t>
                      </a:r>
                    </a:p>
                  </a:txBody>
                  <a:tcPr marL="7620" marR="7620" marT="7620" marB="0" anchor="ctr">
                    <a:lnL>
                      <a:noFill/>
                    </a:lnL>
                    <a:lnR>
                      <a:noFill/>
                    </a:lnR>
                    <a:lnT>
                      <a:noFill/>
                    </a:lnT>
                    <a:lnB>
                      <a:noFill/>
                    </a:lnB>
                  </a:tcPr>
                </a:tc>
                <a:extLst>
                  <a:ext uri="{0D108BD9-81ED-4DB2-BD59-A6C34878D82A}">
                    <a16:rowId xmlns:a16="http://schemas.microsoft.com/office/drawing/2014/main" val="10031"/>
                  </a:ext>
                </a:extLst>
              </a:tr>
              <a:tr h="172310">
                <a:tc>
                  <a:txBody>
                    <a:bodyPr/>
                    <a:lstStyle/>
                    <a:p>
                      <a:pPr algn="ctr" fontAlgn="b"/>
                      <a:r>
                        <a:rPr lang="pt-BR" sz="1100" b="0" i="0" u="none" strike="noStrike" kern="1200">
                          <a:solidFill>
                            <a:schemeClr val="tx1"/>
                          </a:solidFill>
                          <a:latin typeface="Arial"/>
                          <a:ea typeface="+mn-ea"/>
                          <a:cs typeface="+mn-cs"/>
                        </a:rPr>
                        <a:t>G32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4.0400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3.6954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3.8307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14.6743</a:t>
                      </a:r>
                    </a:p>
                  </a:txBody>
                  <a:tcPr marL="7620" marR="7620" marT="7620" marB="0" anchor="ctr">
                    <a:lnL>
                      <a:noFill/>
                    </a:lnL>
                    <a:lnR>
                      <a:noFill/>
                    </a:lnR>
                    <a:lnT>
                      <a:noFill/>
                    </a:lnT>
                    <a:lnB>
                      <a:noFill/>
                    </a:lnB>
                  </a:tcPr>
                </a:tc>
                <a:extLst>
                  <a:ext uri="{0D108BD9-81ED-4DB2-BD59-A6C34878D82A}">
                    <a16:rowId xmlns:a16="http://schemas.microsoft.com/office/drawing/2014/main" val="10032"/>
                  </a:ext>
                </a:extLst>
              </a:tr>
              <a:tr h="172310">
                <a:tc>
                  <a:txBody>
                    <a:bodyPr/>
                    <a:lstStyle/>
                    <a:p>
                      <a:pPr algn="ctr" fontAlgn="b"/>
                      <a:r>
                        <a:rPr lang="pt-BR" sz="1100" b="0" i="0" u="none" strike="noStrike" kern="1200">
                          <a:solidFill>
                            <a:schemeClr val="tx1"/>
                          </a:solidFill>
                          <a:latin typeface="Arial"/>
                          <a:ea typeface="+mn-ea"/>
                          <a:cs typeface="+mn-cs"/>
                        </a:rPr>
                        <a:t>G33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4.6100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4.6233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4.6181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21.3268</a:t>
                      </a:r>
                    </a:p>
                  </a:txBody>
                  <a:tcPr marL="7620" marR="7620" marT="7620" marB="0" anchor="ctr">
                    <a:lnL>
                      <a:noFill/>
                    </a:lnL>
                    <a:lnR>
                      <a:noFill/>
                    </a:lnR>
                    <a:lnT>
                      <a:noFill/>
                    </a:lnT>
                    <a:lnB>
                      <a:noFill/>
                    </a:lnB>
                  </a:tcPr>
                </a:tc>
                <a:extLst>
                  <a:ext uri="{0D108BD9-81ED-4DB2-BD59-A6C34878D82A}">
                    <a16:rowId xmlns:a16="http://schemas.microsoft.com/office/drawing/2014/main" val="10033"/>
                  </a:ext>
                </a:extLst>
              </a:tr>
              <a:tr h="172310">
                <a:tc>
                  <a:txBody>
                    <a:bodyPr/>
                    <a:lstStyle/>
                    <a:p>
                      <a:pPr algn="ctr" fontAlgn="b"/>
                      <a:r>
                        <a:rPr lang="pt-BR" sz="1100" b="0" i="0" u="none" strike="noStrike" kern="1200" dirty="0">
                          <a:solidFill>
                            <a:schemeClr val="tx1"/>
                          </a:solidFill>
                          <a:latin typeface="Arial"/>
                          <a:ea typeface="+mn-ea"/>
                          <a:cs typeface="+mn-cs"/>
                        </a:rPr>
                        <a:t>G34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5.0125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5.2367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5.1487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26.5091</a:t>
                      </a:r>
                    </a:p>
                  </a:txBody>
                  <a:tcPr marL="7620" marR="7620" marT="7620" marB="0" anchor="ctr">
                    <a:lnL>
                      <a:noFill/>
                    </a:lnL>
                    <a:lnR>
                      <a:noFill/>
                    </a:lnR>
                    <a:lnT>
                      <a:noFill/>
                    </a:lnT>
                    <a:lnB>
                      <a:noFill/>
                    </a:lnB>
                  </a:tcPr>
                </a:tc>
                <a:extLst>
                  <a:ext uri="{0D108BD9-81ED-4DB2-BD59-A6C34878D82A}">
                    <a16:rowId xmlns:a16="http://schemas.microsoft.com/office/drawing/2014/main" val="10034"/>
                  </a:ext>
                </a:extLst>
              </a:tr>
              <a:tr h="172310">
                <a:tc>
                  <a:txBody>
                    <a:bodyPr/>
                    <a:lstStyle/>
                    <a:p>
                      <a:pPr algn="ctr" fontAlgn="b"/>
                      <a:r>
                        <a:rPr lang="pt-BR" sz="1100" b="0" i="0" u="none" strike="noStrike" kern="1200">
                          <a:solidFill>
                            <a:schemeClr val="tx1"/>
                          </a:solidFill>
                          <a:latin typeface="Arial"/>
                          <a:ea typeface="+mn-ea"/>
                          <a:cs typeface="+mn-cs"/>
                        </a:rPr>
                        <a:t>G35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4.7200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5.1738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4.9956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24.9560</a:t>
                      </a:r>
                    </a:p>
                  </a:txBody>
                  <a:tcPr marL="7620" marR="7620" marT="7620" marB="0" anchor="ctr">
                    <a:lnL>
                      <a:noFill/>
                    </a:lnL>
                    <a:lnR>
                      <a:noFill/>
                    </a:lnR>
                    <a:lnT>
                      <a:noFill/>
                    </a:lnT>
                    <a:lnB>
                      <a:noFill/>
                    </a:lnB>
                  </a:tcPr>
                </a:tc>
                <a:extLst>
                  <a:ext uri="{0D108BD9-81ED-4DB2-BD59-A6C34878D82A}">
                    <a16:rowId xmlns:a16="http://schemas.microsoft.com/office/drawing/2014/main" val="10035"/>
                  </a:ext>
                </a:extLst>
              </a:tr>
              <a:tr h="172310">
                <a:tc>
                  <a:txBody>
                    <a:bodyPr/>
                    <a:lstStyle/>
                    <a:p>
                      <a:pPr algn="ctr" fontAlgn="b"/>
                      <a:r>
                        <a:rPr lang="pt-BR" sz="1100" b="0" i="0" u="none" strike="noStrike" kern="1200">
                          <a:solidFill>
                            <a:schemeClr val="tx1"/>
                          </a:solidFill>
                          <a:latin typeface="Arial"/>
                          <a:ea typeface="+mn-ea"/>
                          <a:cs typeface="+mn-cs"/>
                        </a:rPr>
                        <a:t>G36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a:solidFill>
                            <a:schemeClr val="tx1"/>
                          </a:solidFill>
                          <a:latin typeface="Arial"/>
                          <a:ea typeface="+mn-ea"/>
                          <a:cs typeface="+mn-cs"/>
                        </a:rPr>
                        <a:t>5.6150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a:solidFill>
                            <a:schemeClr val="tx1"/>
                          </a:solidFill>
                          <a:latin typeface="Arial"/>
                          <a:ea typeface="+mn-ea"/>
                          <a:cs typeface="+mn-cs"/>
                        </a:rPr>
                        <a:t>5.5754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5.5910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31.2593</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6"/>
                  </a:ext>
                </a:extLst>
              </a:tr>
              <a:tr h="172310">
                <a:tc>
                  <a:txBody>
                    <a:bodyPr/>
                    <a:lstStyle/>
                    <a:p>
                      <a:pPr algn="ctr" fontAlgn="b"/>
                      <a:r>
                        <a:rPr lang="pt-BR" sz="1100" b="0" i="0" u="none" strike="noStrike" kern="1200" dirty="0" smtClean="0">
                          <a:solidFill>
                            <a:schemeClr val="tx1"/>
                          </a:solidFill>
                          <a:latin typeface="Arial"/>
                          <a:ea typeface="+mn-ea"/>
                          <a:cs typeface="+mn-cs"/>
                        </a:rPr>
                        <a:t>Total</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162.9251</a:t>
                      </a: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759.0362</a:t>
                      </a: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713717"/>
                  </a:ext>
                </a:extLst>
              </a:tr>
            </a:tbl>
          </a:graphicData>
        </a:graphic>
      </p:graphicFrame>
      <mc:AlternateContent xmlns:mc="http://schemas.openxmlformats.org/markup-compatibility/2006" xmlns:a14="http://schemas.microsoft.com/office/drawing/2010/main">
        <mc:Choice Requires="a14">
          <p:sp>
            <p:nvSpPr>
              <p:cNvPr id="5" name="CaixaDeTexto 4"/>
              <p:cNvSpPr txBox="1"/>
              <p:nvPr/>
            </p:nvSpPr>
            <p:spPr>
              <a:xfrm>
                <a:off x="5943600" y="1059379"/>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5943600" y="1059379"/>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5704409" y="2445665"/>
                <a:ext cx="5881482" cy="624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36−1</m:t>
                          </m:r>
                        </m:den>
                      </m:f>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759,0362 − </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162,9251</m:t>
                                  </m:r>
                                </m:e>
                                <m:sup>
                                  <m:r>
                                    <a:rPr lang="pt-BR" b="0" i="1" smtClean="0">
                                      <a:latin typeface="Cambria Math" panose="02040503050406030204" pitchFamily="18" charset="0"/>
                                    </a:rPr>
                                    <m:t>2</m:t>
                                  </m:r>
                                </m:sup>
                              </m:sSup>
                            </m:num>
                            <m:den>
                              <m:r>
                                <a:rPr lang="pt-BR" b="0" i="1" smtClean="0">
                                  <a:latin typeface="Cambria Math" panose="02040503050406030204" pitchFamily="18" charset="0"/>
                                </a:rPr>
                                <m:t>36</m:t>
                              </m:r>
                            </m:den>
                          </m:f>
                        </m:e>
                      </m:d>
                      <m:r>
                        <a:rPr lang="pt-BR" b="0" i="1" smtClean="0">
                          <a:latin typeface="Cambria Math" panose="02040503050406030204" pitchFamily="18" charset="0"/>
                        </a:rPr>
                        <m:t>=1,2392</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5704409" y="2445665"/>
                <a:ext cx="5881482" cy="624979"/>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9657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Componentes de Variância</a:t>
            </a:r>
            <a:endParaRPr lang="pt-BR" i="1" dirty="0"/>
          </a:p>
        </p:txBody>
      </p:sp>
      <p:sp>
        <p:nvSpPr>
          <p:cNvPr id="22" name="Espaço Reservado para Conteúdo 2"/>
          <p:cNvSpPr txBox="1">
            <a:spLocks/>
          </p:cNvSpPr>
          <p:nvPr/>
        </p:nvSpPr>
        <p:spPr>
          <a:xfrm>
            <a:off x="1088571" y="946469"/>
            <a:ext cx="10277930" cy="7123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pt-BR" sz="2000" dirty="0" smtClean="0"/>
              <a:t>Analogia com DBC</a:t>
            </a:r>
          </a:p>
          <a:p>
            <a:pPr marL="457200" indent="-457200" algn="just">
              <a:lnSpc>
                <a:spcPct val="150000"/>
              </a:lnSpc>
              <a:buFont typeface="+mj-lt"/>
              <a:buAutoNum type="arabicPeriod"/>
            </a:pPr>
            <a:r>
              <a:rPr lang="pt-BR" sz="2000" dirty="0" smtClean="0"/>
              <a:t>Proceder a análise de variância do experimento para obter as médias ajustadas de tratamentos e a variância do erro efetivo.</a:t>
            </a:r>
          </a:p>
          <a:p>
            <a:pPr marL="457200" indent="-457200" algn="just">
              <a:lnSpc>
                <a:spcPct val="150000"/>
              </a:lnSpc>
              <a:buFont typeface="+mj-lt"/>
              <a:buAutoNum type="arabicPeriod"/>
            </a:pPr>
            <a:r>
              <a:rPr lang="pt-BR" sz="2000" dirty="0" smtClean="0"/>
              <a:t>Obter o quadrado médio de tratamento (ajustado).</a:t>
            </a:r>
          </a:p>
          <a:p>
            <a:pPr marL="457200" indent="-457200" algn="just">
              <a:lnSpc>
                <a:spcPct val="150000"/>
              </a:lnSpc>
              <a:buFont typeface="+mj-lt"/>
              <a:buAutoNum type="arabicPeriod"/>
            </a:pPr>
            <a:r>
              <a:rPr lang="pt-BR" sz="2000" dirty="0" smtClean="0"/>
              <a:t>Considerar as expressões, referentes às esperanças dos quadrados médios de tratamentos e do erro, de forma análoga a blocos completos.</a:t>
            </a:r>
          </a:p>
          <a:p>
            <a:pPr marL="457200" indent="-457200" algn="just">
              <a:lnSpc>
                <a:spcPct val="150000"/>
              </a:lnSpc>
              <a:buFont typeface="+mj-lt"/>
              <a:buAutoNum type="arabicPeriod"/>
            </a:pPr>
            <a:endParaRPr lang="pt-BR" sz="2000" dirty="0"/>
          </a:p>
          <a:p>
            <a:pPr marL="457200" indent="-457200" algn="just">
              <a:lnSpc>
                <a:spcPct val="150000"/>
              </a:lnSpc>
              <a:buFont typeface="+mj-lt"/>
              <a:buAutoNum type="arabicPeriod"/>
            </a:pPr>
            <a:endParaRPr lang="pt-BR" sz="2000" dirty="0" smtClean="0"/>
          </a:p>
          <a:p>
            <a:pPr marL="457200" indent="-457200" algn="just">
              <a:lnSpc>
                <a:spcPct val="150000"/>
              </a:lnSpc>
              <a:buFont typeface="+mj-lt"/>
              <a:buAutoNum type="arabicPeriod"/>
            </a:pPr>
            <a:r>
              <a:rPr lang="pt-BR" sz="2000" dirty="0" smtClean="0"/>
              <a:t>Igualar as esperanças aos quadrados médios correspondentes.</a:t>
            </a:r>
          </a:p>
          <a:p>
            <a:pPr marL="457200" indent="-457200" algn="just">
              <a:lnSpc>
                <a:spcPct val="150000"/>
              </a:lnSpc>
              <a:buFont typeface="+mj-lt"/>
              <a:buAutoNum type="arabicPeriod"/>
            </a:pPr>
            <a:endParaRPr lang="pt-BR" sz="2000" dirty="0" smtClean="0"/>
          </a:p>
        </p:txBody>
      </p:sp>
      <mc:AlternateContent xmlns:mc="http://schemas.openxmlformats.org/markup-compatibility/2006" xmlns:a14="http://schemas.microsoft.com/office/drawing/2010/main">
        <mc:Choice Requires="a14">
          <p:sp>
            <p:nvSpPr>
              <p:cNvPr id="3" name="CaixaDeTexto 2"/>
              <p:cNvSpPr txBox="1"/>
              <p:nvPr/>
            </p:nvSpPr>
            <p:spPr>
              <a:xfrm>
                <a:off x="7223760" y="2481942"/>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7223760" y="2481942"/>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p:cNvSpPr txBox="1"/>
              <p:nvPr/>
            </p:nvSpPr>
            <p:spPr>
              <a:xfrm>
                <a:off x="1641565" y="4354285"/>
                <a:ext cx="2969082" cy="319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r>
                        <a:rPr lang="pt-BR" b="0" i="1" smtClean="0">
                          <a:latin typeface="Cambria Math" panose="02040503050406030204" pitchFamily="18" charset="0"/>
                        </a:rPr>
                        <m:t>𝑟</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oMath>
                  </m:oMathPara>
                </a14:m>
                <a:endParaRPr lang="pt-BR"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1641565" y="4354285"/>
                <a:ext cx="2969082" cy="319318"/>
              </a:xfrm>
              <a:prstGeom prst="rect">
                <a:avLst/>
              </a:prstGeom>
              <a:blipFill>
                <a:blip r:embed="rId3"/>
                <a:stretch>
                  <a:fillRect l="-205" b="-2264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1641565" y="4763588"/>
                <a:ext cx="23209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𝐸𝑟𝑟𝑜</m:t>
                          </m:r>
                          <m:r>
                            <a:rPr lang="pt-BR" b="0" i="1" smtClean="0">
                              <a:latin typeface="Cambria Math" panose="02040503050406030204" pitchFamily="18" charset="0"/>
                            </a:rPr>
                            <m:t> </m:t>
                          </m:r>
                          <m:r>
                            <a:rPr lang="pt-BR" b="0" i="1" smtClean="0">
                              <a:latin typeface="Cambria Math" panose="02040503050406030204" pitchFamily="18" charset="0"/>
                            </a:rPr>
                            <m:t>𝑒𝑓𝑒𝑡𝑖𝑣𝑜</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oMath>
                  </m:oMathPara>
                </a14:m>
                <a:endParaRPr lang="pt-BR" dirty="0"/>
              </a:p>
            </p:txBody>
          </p:sp>
        </mc:Choice>
        <mc:Fallback xmlns="">
          <p:sp>
            <p:nvSpPr>
              <p:cNvPr id="23" name="CaixaDeTexto 22"/>
              <p:cNvSpPr txBox="1">
                <a:spLocks noRot="1" noChangeAspect="1" noMove="1" noResize="1" noEditPoints="1" noAdjustHandles="1" noChangeArrowheads="1" noChangeShapeType="1" noTextEdit="1"/>
              </p:cNvSpPr>
              <p:nvPr/>
            </p:nvSpPr>
            <p:spPr>
              <a:xfrm>
                <a:off x="1641565" y="4763588"/>
                <a:ext cx="2320956" cy="276999"/>
              </a:xfrm>
              <a:prstGeom prst="rect">
                <a:avLst/>
              </a:prstGeom>
              <a:blipFill>
                <a:blip r:embed="rId4"/>
                <a:stretch>
                  <a:fillRect l="-1837" t="-4348" r="-525" b="-32609"/>
                </a:stretch>
              </a:blipFill>
            </p:spPr>
            <p:txBody>
              <a:bodyPr/>
              <a:lstStyle/>
              <a:p>
                <a:r>
                  <a:rPr lang="pt-BR">
                    <a:noFill/>
                  </a:rPr>
                  <a:t> </a:t>
                </a:r>
              </a:p>
            </p:txBody>
          </p:sp>
        </mc:Fallback>
      </mc:AlternateContent>
    </p:spTree>
    <p:extLst>
      <p:ext uri="{BB962C8B-B14F-4D97-AF65-F5344CB8AC3E}">
        <p14:creationId xmlns:p14="http://schemas.microsoft.com/office/powerpoint/2010/main" val="1066216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Componentes de Variância</a:t>
            </a:r>
            <a:endParaRPr lang="pt-BR" i="1" dirty="0"/>
          </a:p>
        </p:txBody>
      </p:sp>
      <mc:AlternateContent xmlns:mc="http://schemas.openxmlformats.org/markup-compatibility/2006" xmlns:a14="http://schemas.microsoft.com/office/drawing/2010/main">
        <mc:Choice Requires="a14">
          <p:sp>
            <p:nvSpPr>
              <p:cNvPr id="3" name="CaixaDeTexto 2"/>
              <p:cNvSpPr txBox="1"/>
              <p:nvPr/>
            </p:nvSpPr>
            <p:spPr>
              <a:xfrm>
                <a:off x="331721" y="6007960"/>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331721" y="6007960"/>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p:cNvSpPr txBox="1"/>
              <p:nvPr/>
            </p:nvSpPr>
            <p:spPr>
              <a:xfrm>
                <a:off x="8510217" y="2404892"/>
                <a:ext cx="2969082" cy="319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r>
                        <a:rPr lang="pt-BR" b="0" i="1" smtClean="0">
                          <a:latin typeface="Cambria Math" panose="02040503050406030204" pitchFamily="18" charset="0"/>
                        </a:rPr>
                        <m:t>𝑟</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oMath>
                  </m:oMathPara>
                </a14:m>
                <a:endParaRPr lang="pt-BR"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8510217" y="2404892"/>
                <a:ext cx="2969082" cy="319318"/>
              </a:xfrm>
              <a:prstGeom prst="rect">
                <a:avLst/>
              </a:prstGeom>
              <a:blipFill>
                <a:blip r:embed="rId3"/>
                <a:stretch>
                  <a:fillRect l="-205"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8508275" y="1173454"/>
                <a:ext cx="23209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𝐸𝑟𝑟𝑜</m:t>
                          </m:r>
                          <m:r>
                            <a:rPr lang="pt-BR" b="0" i="1" smtClean="0">
                              <a:latin typeface="Cambria Math" panose="02040503050406030204" pitchFamily="18" charset="0"/>
                            </a:rPr>
                            <m:t> </m:t>
                          </m:r>
                          <m:r>
                            <a:rPr lang="pt-BR" b="0" i="1" smtClean="0">
                              <a:latin typeface="Cambria Math" panose="02040503050406030204" pitchFamily="18" charset="0"/>
                            </a:rPr>
                            <m:t>𝑒𝑓𝑒𝑡𝑖𝑣𝑜</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oMath>
                  </m:oMathPara>
                </a14:m>
                <a:endParaRPr lang="pt-BR" dirty="0"/>
              </a:p>
            </p:txBody>
          </p:sp>
        </mc:Choice>
        <mc:Fallback xmlns="">
          <p:sp>
            <p:nvSpPr>
              <p:cNvPr id="23" name="CaixaDeTexto 22"/>
              <p:cNvSpPr txBox="1">
                <a:spLocks noRot="1" noChangeAspect="1" noMove="1" noResize="1" noEditPoints="1" noAdjustHandles="1" noChangeArrowheads="1" noChangeShapeType="1" noTextEdit="1"/>
              </p:cNvSpPr>
              <p:nvPr/>
            </p:nvSpPr>
            <p:spPr>
              <a:xfrm>
                <a:off x="8508275" y="1173454"/>
                <a:ext cx="2320956" cy="276999"/>
              </a:xfrm>
              <a:prstGeom prst="rect">
                <a:avLst/>
              </a:prstGeom>
              <a:blipFill>
                <a:blip r:embed="rId4"/>
                <a:stretch>
                  <a:fillRect l="-2105" t="-4348" r="-526" b="-32609"/>
                </a:stretch>
              </a:blipFill>
            </p:spPr>
            <p:txBody>
              <a:bodyPr/>
              <a:lstStyle/>
              <a:p>
                <a:r>
                  <a:rPr lang="pt-BR">
                    <a:noFill/>
                  </a:rPr>
                  <a:t> </a:t>
                </a:r>
              </a:p>
            </p:txBody>
          </p:sp>
        </mc:Fallback>
      </mc:AlternateContent>
      <p:grpSp>
        <p:nvGrpSpPr>
          <p:cNvPr id="7" name="Grupo 3"/>
          <p:cNvGrpSpPr>
            <a:grpSpLocks/>
          </p:cNvGrpSpPr>
          <p:nvPr/>
        </p:nvGrpSpPr>
        <p:grpSpPr bwMode="auto">
          <a:xfrm>
            <a:off x="156754" y="957038"/>
            <a:ext cx="8066088" cy="4968875"/>
            <a:chOff x="1528763" y="1556792"/>
            <a:chExt cx="6105376" cy="3866356"/>
          </a:xfrm>
        </p:grpSpPr>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556792"/>
              <a:ext cx="60864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763" y="3861048"/>
              <a:ext cx="60864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0" name="CaixaDeTexto 9"/>
              <p:cNvSpPr txBox="1"/>
              <p:nvPr/>
            </p:nvSpPr>
            <p:spPr>
              <a:xfrm>
                <a:off x="8508275" y="1623046"/>
                <a:ext cx="11708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=0,761</m:t>
                      </m:r>
                    </m:oMath>
                  </m:oMathPara>
                </a14:m>
                <a:endParaRPr lang="pt-BR"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8508275" y="1623046"/>
                <a:ext cx="1170833" cy="276999"/>
              </a:xfrm>
              <a:prstGeom prst="rect">
                <a:avLst/>
              </a:prstGeom>
              <a:blipFill>
                <a:blip r:embed="rId7"/>
                <a:stretch>
                  <a:fillRect l="-2604" t="-4348" r="-4688" b="-1087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8510217" y="3027076"/>
                <a:ext cx="3293337" cy="5436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𝐸𝑓𝑒𝑡𝑖𝑣𝑜</m:t>
                              </m:r>
                            </m:sub>
                          </m:sSub>
                        </m:num>
                        <m:den>
                          <m:r>
                            <a:rPr lang="pt-BR" b="0" i="1" smtClean="0">
                              <a:latin typeface="Cambria Math" panose="02040503050406030204" pitchFamily="18" charset="0"/>
                            </a:rPr>
                            <m:t>𝑟</m:t>
                          </m:r>
                        </m:den>
                      </m:f>
                    </m:oMath>
                  </m:oMathPara>
                </a14:m>
                <a:endParaRPr lang="pt-BR"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8510217" y="3027076"/>
                <a:ext cx="3293337" cy="5436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8510217" y="3802862"/>
                <a:ext cx="2921313"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1,239−0,761</m:t>
                          </m:r>
                        </m:num>
                        <m:den>
                          <m:r>
                            <a:rPr lang="pt-BR" b="0" i="1" smtClean="0">
                              <a:latin typeface="Cambria Math" panose="02040503050406030204" pitchFamily="18" charset="0"/>
                            </a:rPr>
                            <m:t>2</m:t>
                          </m:r>
                        </m:den>
                      </m:f>
                      <m:r>
                        <a:rPr lang="pt-BR" b="0" i="1" smtClean="0">
                          <a:latin typeface="Cambria Math" panose="02040503050406030204" pitchFamily="18" charset="0"/>
                        </a:rPr>
                        <m:t>=0,239</m:t>
                      </m:r>
                    </m:oMath>
                  </m:oMathPara>
                </a14:m>
                <a:endParaRPr lang="pt-BR" dirty="0"/>
              </a:p>
            </p:txBody>
          </p:sp>
        </mc:Choice>
        <mc:Fallback xmlns="">
          <p:sp>
            <p:nvSpPr>
              <p:cNvPr id="12" name="CaixaDeTexto 11"/>
              <p:cNvSpPr txBox="1">
                <a:spLocks noRot="1" noChangeAspect="1" noMove="1" noResize="1" noEditPoints="1" noAdjustHandles="1" noChangeArrowheads="1" noChangeShapeType="1" noTextEdit="1"/>
              </p:cNvSpPr>
              <p:nvPr/>
            </p:nvSpPr>
            <p:spPr>
              <a:xfrm>
                <a:off x="8510217" y="3802862"/>
                <a:ext cx="2921313" cy="518604"/>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616391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Características</a:t>
            </a:r>
          </a:p>
        </p:txBody>
      </p:sp>
      <p:sp>
        <p:nvSpPr>
          <p:cNvPr id="6" name="CaixaDeTexto 5"/>
          <p:cNvSpPr txBox="1">
            <a:spLocks noChangeArrowheads="1"/>
          </p:cNvSpPr>
          <p:nvPr/>
        </p:nvSpPr>
        <p:spPr bwMode="auto">
          <a:xfrm>
            <a:off x="2446339" y="266858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Delineamento aumentado k + c parcelas/bloco</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627314" y="3173414"/>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tratamentos regulares ou sob teste – v=k</a:t>
            </a:r>
            <a:r>
              <a:rPr lang="pt-BR" altLang="en-US" sz="2000" baseline="30000">
                <a:latin typeface="Century Gothic" panose="020B0502020202020204" pitchFamily="34" charset="0"/>
              </a:rPr>
              <a:t>2</a:t>
            </a:r>
          </a:p>
        </p:txBody>
      </p:sp>
      <p:sp>
        <p:nvSpPr>
          <p:cNvPr id="8" name="CaixaDeTexto 7"/>
          <p:cNvSpPr txBox="1">
            <a:spLocks noChangeArrowheads="1"/>
          </p:cNvSpPr>
          <p:nvPr/>
        </p:nvSpPr>
        <p:spPr bwMode="auto">
          <a:xfrm>
            <a:off x="2640014" y="360521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tratamentos comuns ou testemunhas - c</a:t>
            </a:r>
          </a:p>
        </p:txBody>
      </p:sp>
      <p:sp>
        <p:nvSpPr>
          <p:cNvPr id="14" name="CaixaDeTexto 13"/>
          <p:cNvSpPr txBox="1">
            <a:spLocks noChangeArrowheads="1"/>
          </p:cNvSpPr>
          <p:nvPr/>
        </p:nvSpPr>
        <p:spPr bwMode="auto">
          <a:xfrm>
            <a:off x="2457451" y="1916113"/>
            <a:ext cx="3827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Fase final de avaliação</a:t>
            </a:r>
            <a:endParaRPr lang="pt-BR" altLang="en-US" sz="2000" baseline="30000">
              <a:latin typeface="Century" panose="02040604050505020304" pitchFamily="18" charset="0"/>
            </a:endParaRPr>
          </a:p>
        </p:txBody>
      </p:sp>
      <p:sp>
        <p:nvSpPr>
          <p:cNvPr id="15" name="CaixaDeTexto 14"/>
          <p:cNvSpPr txBox="1">
            <a:spLocks noChangeArrowheads="1"/>
          </p:cNvSpPr>
          <p:nvPr/>
        </p:nvSpPr>
        <p:spPr bwMode="auto">
          <a:xfrm>
            <a:off x="2473326" y="4376739"/>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2000">
                <a:latin typeface="Century Gothic" panose="020B0502020202020204" pitchFamily="34" charset="0"/>
              </a:rPr>
              <a:t> Qual é a vantagem do látice aumentado em relação ao látice clássico?</a:t>
            </a:r>
            <a:endParaRPr lang="pt-BR" altLang="en-US" sz="2000" baseline="30000">
              <a:latin typeface="Century" panose="02040604050505020304" pitchFamily="18" charset="0"/>
            </a:endParaRPr>
          </a:p>
        </p:txBody>
      </p:sp>
      <p:sp>
        <p:nvSpPr>
          <p:cNvPr id="16" name="CaixaDeTexto 15"/>
          <p:cNvSpPr txBox="1">
            <a:spLocks noChangeArrowheads="1"/>
          </p:cNvSpPr>
          <p:nvPr/>
        </p:nvSpPr>
        <p:spPr bwMode="auto">
          <a:xfrm>
            <a:off x="2476501" y="5345114"/>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Qual é a desvantagem do látice aumentado em relação ao látice clássico?</a:t>
            </a:r>
            <a:endParaRPr lang="pt-BR" altLang="en-US" sz="2000" baseline="30000">
              <a:latin typeface="Century" panose="02040604050505020304" pitchFamily="18" charset="0"/>
            </a:endParaRPr>
          </a:p>
        </p:txBody>
      </p:sp>
      <p:sp>
        <p:nvSpPr>
          <p:cNvPr id="17" name="CaixaDeTexto 16"/>
          <p:cNvSpPr txBox="1">
            <a:spLocks noChangeArrowheads="1"/>
          </p:cNvSpPr>
          <p:nvPr/>
        </p:nvSpPr>
        <p:spPr bwMode="auto">
          <a:xfrm>
            <a:off x="2730500" y="6197600"/>
            <a:ext cx="5538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Exemplo: 100 tr – látice simples com c=1</a:t>
            </a:r>
            <a:endParaRPr lang="pt-BR" altLang="en-US" sz="2000" baseline="30000">
              <a:latin typeface="Century" panose="02040604050505020304" pitchFamily="18" charset="0"/>
            </a:endParaRPr>
          </a:p>
        </p:txBody>
      </p:sp>
      <p:sp>
        <p:nvSpPr>
          <p:cNvPr id="18" name="CaixaDeTexto 17"/>
          <p:cNvSpPr txBox="1">
            <a:spLocks noChangeArrowheads="1"/>
          </p:cNvSpPr>
          <p:nvPr/>
        </p:nvSpPr>
        <p:spPr bwMode="auto">
          <a:xfrm>
            <a:off x="8204201" y="6197600"/>
            <a:ext cx="2201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20 parcelas +</a:t>
            </a:r>
            <a:endParaRPr lang="pt-BR" altLang="en-US" sz="2000" baseline="30000">
              <a:latin typeface="Century" panose="02040604050505020304" pitchFamily="18" charset="0"/>
            </a:endParaRPr>
          </a:p>
        </p:txBody>
      </p:sp>
      <p:sp>
        <p:nvSpPr>
          <p:cNvPr id="13"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Com Tratamentos Comuns</a:t>
            </a:r>
            <a:endParaRPr lang="pt-BR" sz="4000" i="1" dirty="0"/>
          </a:p>
        </p:txBody>
      </p:sp>
    </p:spTree>
    <p:extLst>
      <p:ext uri="{BB962C8B-B14F-4D97-AF65-F5344CB8AC3E}">
        <p14:creationId xmlns:p14="http://schemas.microsoft.com/office/powerpoint/2010/main" val="1200297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p:cNvPicPr>
            <a:picLocks noChangeAspect="1" noChangeArrowheads="1"/>
          </p:cNvPicPr>
          <p:nvPr/>
        </p:nvPicPr>
        <p:blipFill>
          <a:blip r:embed="rId2">
            <a:extLst>
              <a:ext uri="{28A0092B-C50C-407E-A947-70E740481C1C}">
                <a14:useLocalDpi xmlns:a14="http://schemas.microsoft.com/office/drawing/2010/main" val="0"/>
              </a:ext>
            </a:extLst>
          </a:blip>
          <a:srcRect l="2884" t="24040" r="17317" b="16321"/>
          <a:stretch>
            <a:fillRect/>
          </a:stretch>
        </p:blipFill>
        <p:spPr bwMode="auto">
          <a:xfrm>
            <a:off x="2084389" y="2454276"/>
            <a:ext cx="8097837"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9"/>
          <p:cNvSpPr txBox="1">
            <a:spLocks noChangeArrowheads="1"/>
          </p:cNvSpPr>
          <p:nvPr/>
        </p:nvSpPr>
        <p:spPr bwMode="auto">
          <a:xfrm>
            <a:off x="2024064" y="260350"/>
            <a:ext cx="7858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Análise de experimentos em latice quadrado com testemunhas comuns (Oliveira, 1990)</a:t>
            </a:r>
          </a:p>
        </p:txBody>
      </p:sp>
      <p:cxnSp>
        <p:nvCxnSpPr>
          <p:cNvPr id="3" name="Conector reto 2">
            <a:extLst>
              <a:ext uri="{FF2B5EF4-FFF2-40B4-BE49-F238E27FC236}">
                <a16:creationId xmlns:a16="http://schemas.microsoft.com/office/drawing/2014/main" id="{D1C996A5-0B89-44F7-87B2-07E1FC52E0D5}"/>
              </a:ext>
            </a:extLst>
          </p:cNvPr>
          <p:cNvCxnSpPr/>
          <p:nvPr/>
        </p:nvCxnSpPr>
        <p:spPr>
          <a:xfrm>
            <a:off x="2095501" y="1195389"/>
            <a:ext cx="8143875" cy="1587"/>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5" name="Text Box 19">
            <a:extLst>
              <a:ext uri="{FF2B5EF4-FFF2-40B4-BE49-F238E27FC236}">
                <a16:creationId xmlns:a16="http://schemas.microsoft.com/office/drawing/2014/main" id="{B84D5A48-D9B4-477E-A5CF-78DC61BCB24E}"/>
              </a:ext>
            </a:extLst>
          </p:cNvPr>
          <p:cNvSpPr txBox="1">
            <a:spLocks noChangeArrowheads="1"/>
          </p:cNvSpPr>
          <p:nvPr/>
        </p:nvSpPr>
        <p:spPr bwMode="auto">
          <a:xfrm>
            <a:off x="2135188" y="1444626"/>
            <a:ext cx="7993062"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t>
            </a:r>
            <a:r>
              <a:rPr lang="pt-BR" sz="2000" dirty="0" err="1">
                <a:latin typeface="Century Gothic" pitchFamily="34" charset="0"/>
                <a:cs typeface="Arial" charset="0"/>
              </a:rPr>
              <a:t>Latice</a:t>
            </a:r>
            <a:r>
              <a:rPr lang="pt-BR" sz="2000" dirty="0">
                <a:latin typeface="Century Gothic" pitchFamily="34" charset="0"/>
                <a:cs typeface="Arial" charset="0"/>
              </a:rPr>
              <a:t> quadrado simples 3 x 3 com duas testemunhas comuns</a:t>
            </a:r>
          </a:p>
        </p:txBody>
      </p:sp>
      <p:grpSp>
        <p:nvGrpSpPr>
          <p:cNvPr id="2" name="Grupo 8"/>
          <p:cNvGrpSpPr>
            <a:grpSpLocks/>
          </p:cNvGrpSpPr>
          <p:nvPr/>
        </p:nvGrpSpPr>
        <p:grpSpPr bwMode="auto">
          <a:xfrm>
            <a:off x="6311900" y="3644900"/>
            <a:ext cx="2305050" cy="2305050"/>
            <a:chOff x="4787900" y="3644900"/>
            <a:chExt cx="2305050" cy="2304381"/>
          </a:xfrm>
        </p:grpSpPr>
        <p:sp>
          <p:nvSpPr>
            <p:cNvPr id="6" name="Retângulo 5">
              <a:extLst>
                <a:ext uri="{FF2B5EF4-FFF2-40B4-BE49-F238E27FC236}">
                  <a16:creationId xmlns:a16="http://schemas.microsoft.com/office/drawing/2014/main" id="{3A73A368-D56D-4D83-B8DB-BF86B492D12F}"/>
                </a:ext>
              </a:extLst>
            </p:cNvPr>
            <p:cNvSpPr/>
            <p:nvPr/>
          </p:nvSpPr>
          <p:spPr>
            <a:xfrm>
              <a:off x="4787900" y="3644900"/>
              <a:ext cx="2305050" cy="9363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7" name="Retângulo 6">
              <a:extLst>
                <a:ext uri="{FF2B5EF4-FFF2-40B4-BE49-F238E27FC236}">
                  <a16:creationId xmlns:a16="http://schemas.microsoft.com/office/drawing/2014/main" id="{C57D9117-F646-4B93-84BD-BD9E991EEBFA}"/>
                </a:ext>
              </a:extLst>
            </p:cNvPr>
            <p:cNvSpPr/>
            <p:nvPr/>
          </p:nvSpPr>
          <p:spPr>
            <a:xfrm>
              <a:off x="4787900" y="4941512"/>
              <a:ext cx="2305050" cy="10077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Tree>
    <p:extLst>
      <p:ext uri="{BB962C8B-B14F-4D97-AF65-F5344CB8AC3E}">
        <p14:creationId xmlns:p14="http://schemas.microsoft.com/office/powerpoint/2010/main" val="2497280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a:xfrm>
            <a:off x="2152650" y="1634032"/>
            <a:ext cx="7886700" cy="4351338"/>
          </a:xfrm>
        </p:spPr>
        <p:txBody>
          <a:bodyPr/>
          <a:lstStyle/>
          <a:p>
            <a:pPr marL="0" indent="0" algn="just">
              <a:buNone/>
            </a:pPr>
            <a:r>
              <a:rPr lang="pt-BR" dirty="0" smtClean="0">
                <a:solidFill>
                  <a:srgbClr val="FF0000"/>
                </a:solidFill>
              </a:rPr>
              <a:t>Casualização</a:t>
            </a:r>
            <a:r>
              <a:rPr lang="pt-BR" dirty="0" smtClean="0"/>
              <a:t>: consiste em distribuir ao acaso os tratamentos às unidades experimentais de </a:t>
            </a:r>
            <a:r>
              <a:rPr lang="pt-BR" smtClean="0"/>
              <a:t>um experimento.</a:t>
            </a:r>
            <a:endParaRPr lang="pt-BR" dirty="0" smtClean="0"/>
          </a:p>
          <a:p>
            <a:pPr marL="0" indent="0" algn="just">
              <a:buNone/>
            </a:pPr>
            <a:endParaRPr lang="pt-BR" dirty="0" smtClean="0"/>
          </a:p>
          <a:p>
            <a:pPr marL="0" indent="0" algn="just">
              <a:buNone/>
            </a:pPr>
            <a:r>
              <a:rPr lang="pt-BR" dirty="0" smtClean="0"/>
              <a:t>Evita que algum dos tratamentos seja sistematicamente favorecido ou desfavorecido por fatores fora de controle </a:t>
            </a:r>
            <a:r>
              <a:rPr lang="pt-BR" smtClean="0"/>
              <a:t>do pesquisador.</a:t>
            </a:r>
            <a:endParaRPr lang="pt-BR" dirty="0"/>
          </a:p>
        </p:txBody>
      </p:sp>
      <p:graphicFrame>
        <p:nvGraphicFramePr>
          <p:cNvPr id="10" name="Tabela 9"/>
          <p:cNvGraphicFramePr>
            <a:graphicFrameLocks noGrp="1"/>
          </p:cNvGraphicFramePr>
          <p:nvPr>
            <p:extLst>
              <p:ext uri="{D42A27DB-BD31-4B8C-83A1-F6EECF244321}">
                <p14:modId xmlns:p14="http://schemas.microsoft.com/office/powerpoint/2010/main" val="2762993372"/>
              </p:ext>
            </p:extLst>
          </p:nvPr>
        </p:nvGraphicFramePr>
        <p:xfrm>
          <a:off x="7306492" y="5350690"/>
          <a:ext cx="2560320" cy="1112520"/>
        </p:xfrm>
        <a:graphic>
          <a:graphicData uri="http://schemas.openxmlformats.org/drawingml/2006/table">
            <a:tbl>
              <a:tblPr firstRow="1" bandRow="1">
                <a:tableStyleId>{2D5ABB26-0587-4C30-8999-92F81FD0307C}</a:tableStyleId>
              </a:tblPr>
              <a:tblGrid>
                <a:gridCol w="853440">
                  <a:extLst>
                    <a:ext uri="{9D8B030D-6E8A-4147-A177-3AD203B41FA5}">
                      <a16:colId xmlns:a16="http://schemas.microsoft.com/office/drawing/2014/main" val="1013525901"/>
                    </a:ext>
                  </a:extLst>
                </a:gridCol>
                <a:gridCol w="853440">
                  <a:extLst>
                    <a:ext uri="{9D8B030D-6E8A-4147-A177-3AD203B41FA5}">
                      <a16:colId xmlns:a16="http://schemas.microsoft.com/office/drawing/2014/main" val="4109067663"/>
                    </a:ext>
                  </a:extLst>
                </a:gridCol>
                <a:gridCol w="853440">
                  <a:extLst>
                    <a:ext uri="{9D8B030D-6E8A-4147-A177-3AD203B41FA5}">
                      <a16:colId xmlns:a16="http://schemas.microsoft.com/office/drawing/2014/main" val="487183742"/>
                    </a:ext>
                  </a:extLst>
                </a:gridCol>
              </a:tblGrid>
              <a:tr h="370840">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37893085"/>
                  </a:ext>
                </a:extLst>
              </a:tr>
              <a:tr h="370840">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6293507"/>
                  </a:ext>
                </a:extLst>
              </a:tr>
              <a:tr h="370840">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788313803"/>
                  </a:ext>
                </a:extLst>
              </a:tr>
            </a:tbl>
          </a:graphicData>
        </a:graphic>
      </p:graphicFrame>
      <p:sp>
        <p:nvSpPr>
          <p:cNvPr id="11" name="CaixaDeTexto 10"/>
          <p:cNvSpPr txBox="1"/>
          <p:nvPr/>
        </p:nvSpPr>
        <p:spPr>
          <a:xfrm>
            <a:off x="4049485" y="4781004"/>
            <a:ext cx="4284506" cy="400110"/>
          </a:xfrm>
          <a:prstGeom prst="rect">
            <a:avLst/>
          </a:prstGeom>
          <a:noFill/>
        </p:spPr>
        <p:txBody>
          <a:bodyPr wrap="none" rtlCol="0">
            <a:spAutoFit/>
          </a:bodyPr>
          <a:lstStyle/>
          <a:p>
            <a:r>
              <a:rPr lang="pt-BR" sz="2000" b="1" dirty="0"/>
              <a:t>Sem Casualização </a:t>
            </a:r>
            <a:r>
              <a:rPr lang="pt-BR" sz="2000" b="1" dirty="0" err="1"/>
              <a:t>vs</a:t>
            </a:r>
            <a:r>
              <a:rPr lang="pt-BR" sz="2000" b="1" dirty="0"/>
              <a:t> Com Casualização</a:t>
            </a:r>
          </a:p>
        </p:txBody>
      </p:sp>
      <p:graphicFrame>
        <p:nvGraphicFramePr>
          <p:cNvPr id="12" name="Tabela 11"/>
          <p:cNvGraphicFramePr>
            <a:graphicFrameLocks noGrp="1"/>
          </p:cNvGraphicFramePr>
          <p:nvPr>
            <p:extLst>
              <p:ext uri="{D42A27DB-BD31-4B8C-83A1-F6EECF244321}">
                <p14:modId xmlns:p14="http://schemas.microsoft.com/office/powerpoint/2010/main" val="4284887895"/>
              </p:ext>
            </p:extLst>
          </p:nvPr>
        </p:nvGraphicFramePr>
        <p:xfrm>
          <a:off x="2664823" y="5350690"/>
          <a:ext cx="2560320" cy="1112520"/>
        </p:xfrm>
        <a:graphic>
          <a:graphicData uri="http://schemas.openxmlformats.org/drawingml/2006/table">
            <a:tbl>
              <a:tblPr firstRow="1" bandRow="1">
                <a:tableStyleId>{2D5ABB26-0587-4C30-8999-92F81FD0307C}</a:tableStyleId>
              </a:tblPr>
              <a:tblGrid>
                <a:gridCol w="853440">
                  <a:extLst>
                    <a:ext uri="{9D8B030D-6E8A-4147-A177-3AD203B41FA5}">
                      <a16:colId xmlns:a16="http://schemas.microsoft.com/office/drawing/2014/main" val="1013525901"/>
                    </a:ext>
                  </a:extLst>
                </a:gridCol>
                <a:gridCol w="853440">
                  <a:extLst>
                    <a:ext uri="{9D8B030D-6E8A-4147-A177-3AD203B41FA5}">
                      <a16:colId xmlns:a16="http://schemas.microsoft.com/office/drawing/2014/main" val="4109067663"/>
                    </a:ext>
                  </a:extLst>
                </a:gridCol>
                <a:gridCol w="853440">
                  <a:extLst>
                    <a:ext uri="{9D8B030D-6E8A-4147-A177-3AD203B41FA5}">
                      <a16:colId xmlns:a16="http://schemas.microsoft.com/office/drawing/2014/main" val="487183742"/>
                    </a:ext>
                  </a:extLst>
                </a:gridCol>
              </a:tblGrid>
              <a:tr h="370840">
                <a:tc>
                  <a:txBody>
                    <a:bodyPr/>
                    <a:lstStyle/>
                    <a:p>
                      <a:pPr algn="ctr"/>
                      <a:r>
                        <a:rPr lang="pt-BR" b="1"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sz="1800" b="1" kern="1200" dirty="0" smtClean="0">
                          <a:solidFill>
                            <a:schemeClr val="tx1"/>
                          </a:solidFill>
                          <a:latin typeface="+mn-lt"/>
                          <a:ea typeface="+mn-ea"/>
                          <a:cs typeface="+mn-cs"/>
                        </a:rPr>
                        <a:t>1</a:t>
                      </a:r>
                      <a:endParaRPr lang="pt-BR"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sz="1800" b="1" kern="1200" dirty="0" smtClean="0">
                          <a:solidFill>
                            <a:schemeClr val="tx1"/>
                          </a:solidFill>
                          <a:latin typeface="+mn-lt"/>
                          <a:ea typeface="+mn-ea"/>
                          <a:cs typeface="+mn-cs"/>
                        </a:rPr>
                        <a:t>1</a:t>
                      </a:r>
                      <a:endParaRPr lang="pt-BR"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537893085"/>
                  </a:ext>
                </a:extLst>
              </a:tr>
              <a:tr h="370840">
                <a:tc>
                  <a:txBody>
                    <a:bodyPr/>
                    <a:lstStyle/>
                    <a:p>
                      <a:pPr algn="ctr"/>
                      <a:r>
                        <a:rPr lang="pt-BR" b="1"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t>2</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6293507"/>
                  </a:ext>
                </a:extLst>
              </a:tr>
              <a:tr h="370840">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788313803"/>
                  </a:ext>
                </a:extLst>
              </a:tr>
            </a:tbl>
          </a:graphicData>
        </a:graphic>
      </p:graphicFrame>
    </p:spTree>
    <p:extLst>
      <p:ext uri="{BB962C8B-B14F-4D97-AF65-F5344CB8AC3E}">
        <p14:creationId xmlns:p14="http://schemas.microsoft.com/office/powerpoint/2010/main" val="2258327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upo 7"/>
          <p:cNvGrpSpPr>
            <a:grpSpLocks/>
          </p:cNvGrpSpPr>
          <p:nvPr/>
        </p:nvGrpSpPr>
        <p:grpSpPr bwMode="auto">
          <a:xfrm>
            <a:off x="2063750" y="1079500"/>
            <a:ext cx="8135938" cy="5589588"/>
            <a:chOff x="1187623" y="1"/>
            <a:chExt cx="6624737" cy="4076176"/>
          </a:xfrm>
        </p:grpSpPr>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
              <a:ext cx="6624736" cy="23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2282352"/>
              <a:ext cx="6624736" cy="17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6">
            <a:extLst>
              <a:ext uri="{FF2B5EF4-FFF2-40B4-BE49-F238E27FC236}">
                <a16:creationId xmlns:a16="http://schemas.microsoft.com/office/drawing/2014/main" id="{B1B33FD3-6F32-44C0-8905-13419BA404EA}"/>
              </a:ext>
            </a:extLst>
          </p:cNvPr>
          <p:cNvSpPr txBox="1">
            <a:spLocks noChangeArrowheads="1"/>
          </p:cNvSpPr>
          <p:nvPr/>
        </p:nvSpPr>
        <p:spPr bwMode="auto">
          <a:xfrm>
            <a:off x="3648075" y="488950"/>
            <a:ext cx="5111750" cy="36988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MAPGEN</a:t>
            </a:r>
          </a:p>
        </p:txBody>
      </p:sp>
    </p:spTree>
    <p:extLst>
      <p:ext uri="{BB962C8B-B14F-4D97-AF65-F5344CB8AC3E}">
        <p14:creationId xmlns:p14="http://schemas.microsoft.com/office/powerpoint/2010/main" val="2065311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4884771" y="656486"/>
            <a:ext cx="2500313"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Variância média</a:t>
            </a:r>
          </a:p>
        </p:txBody>
      </p:sp>
      <mc:AlternateContent xmlns:mc="http://schemas.openxmlformats.org/markup-compatibility/2006" xmlns:a14="http://schemas.microsoft.com/office/drawing/2010/main">
        <mc:Choice Requires="a14">
          <p:sp>
            <p:nvSpPr>
              <p:cNvPr id="18" name="CaixaDeTexto 17"/>
              <p:cNvSpPr txBox="1"/>
              <p:nvPr/>
            </p:nvSpPr>
            <p:spPr>
              <a:xfrm>
                <a:off x="3173957" y="2912927"/>
                <a:ext cx="5921942" cy="537519"/>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4</m:t>
                          </m:r>
                          <m:d>
                            <m:dPr>
                              <m:ctrlPr>
                                <a:rPr lang="pt-BR" b="0" i="1" smtClean="0">
                                  <a:latin typeface="Cambria Math" panose="02040503050406030204" pitchFamily="18" charset="0"/>
                                </a:rPr>
                              </m:ctrlPr>
                            </m:dPr>
                            <m:e>
                              <m:r>
                                <a:rPr lang="pt-BR" b="0" i="1" smtClean="0">
                                  <a:latin typeface="Cambria Math" panose="02040503050406030204" pitchFamily="18" charset="0"/>
                                </a:rPr>
                                <m:t>0,17966</m:t>
                              </m:r>
                            </m:e>
                          </m:d>
                          <m:r>
                            <a:rPr lang="pt-BR" b="0" i="1" smtClean="0">
                              <a:latin typeface="Cambria Math" panose="02040503050406030204" pitchFamily="18" charset="0"/>
                            </a:rPr>
                            <m:t>+4(0,19889)</m:t>
                          </m:r>
                        </m:num>
                        <m:den>
                          <m:r>
                            <a:rPr lang="pt-BR" b="0" i="1" smtClean="0">
                              <a:latin typeface="Cambria Math" panose="02040503050406030204" pitchFamily="18" charset="0"/>
                            </a:rPr>
                            <m:t>8</m:t>
                          </m:r>
                        </m:den>
                      </m:f>
                      <m:r>
                        <a:rPr lang="pt-BR" b="0" i="1" smtClean="0">
                          <a:latin typeface="Cambria Math" panose="02040503050406030204" pitchFamily="18" charset="0"/>
                        </a:rPr>
                        <m:t>=0,189273</m:t>
                      </m:r>
                    </m:oMath>
                  </m:oMathPara>
                </a14:m>
                <a:endParaRPr lang="pt-BR" dirty="0"/>
              </a:p>
            </p:txBody>
          </p:sp>
        </mc:Choice>
        <mc:Fallback xmlns="">
          <p:sp>
            <p:nvSpPr>
              <p:cNvPr id="18" name="CaixaDeTexto 17"/>
              <p:cNvSpPr txBox="1">
                <a:spLocks noRot="1" noChangeAspect="1" noMove="1" noResize="1" noEditPoints="1" noAdjustHandles="1" noChangeArrowheads="1" noChangeShapeType="1" noTextEdit="1"/>
              </p:cNvSpPr>
              <p:nvPr/>
            </p:nvSpPr>
            <p:spPr>
              <a:xfrm>
                <a:off x="3173957" y="2912927"/>
                <a:ext cx="5921942" cy="53751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4279005" y="4163207"/>
                <a:ext cx="3294748" cy="518604"/>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𝐷𝐵𝐼</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𝑒𝑓𝑒𝑡𝑖𝑣𝑜</m:t>
                          </m:r>
                        </m:sub>
                      </m:sSub>
                    </m:oMath>
                  </m:oMathPara>
                </a14:m>
                <a:endParaRPr lang="pt-BR"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4279005" y="4163207"/>
                <a:ext cx="3294748" cy="518604"/>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p:cNvSpPr txBox="1"/>
              <p:nvPr/>
            </p:nvSpPr>
            <p:spPr>
              <a:xfrm>
                <a:off x="4279005" y="5055836"/>
                <a:ext cx="3271858" cy="472565"/>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𝑒𝑓𝑒𝑡𝑖𝑣𝑜</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2</m:t>
                          </m:r>
                        </m:den>
                      </m:f>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𝐷𝐵𝐼</m:t>
                          </m:r>
                        </m:sub>
                      </m:sSub>
                    </m:oMath>
                  </m:oMathPara>
                </a14:m>
                <a:endParaRPr lang="pt-BR" dirty="0"/>
              </a:p>
            </p:txBody>
          </p:sp>
        </mc:Choice>
        <mc:Fallback xmlns="">
          <p:sp>
            <p:nvSpPr>
              <p:cNvPr id="19" name="CaixaDeTexto 18"/>
              <p:cNvSpPr txBox="1">
                <a:spLocks noRot="1" noChangeAspect="1" noMove="1" noResize="1" noEditPoints="1" noAdjustHandles="1" noChangeArrowheads="1" noChangeShapeType="1" noTextEdit="1"/>
              </p:cNvSpPr>
              <p:nvPr/>
            </p:nvSpPr>
            <p:spPr>
              <a:xfrm>
                <a:off x="4279005" y="5055836"/>
                <a:ext cx="3271858" cy="4725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p:cNvSpPr txBox="1"/>
              <p:nvPr/>
            </p:nvSpPr>
            <p:spPr>
              <a:xfrm>
                <a:off x="4290450" y="5902426"/>
                <a:ext cx="3360792" cy="518604"/>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𝑒𝑓𝑒𝑡𝑖𝑣𝑜</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2</m:t>
                          </m:r>
                        </m:den>
                      </m:f>
                      <m:r>
                        <a:rPr lang="pt-BR" b="0" i="1" smtClean="0">
                          <a:latin typeface="Cambria Math" panose="02040503050406030204" pitchFamily="18" charset="0"/>
                        </a:rPr>
                        <m:t>0,1893=0,1893</m:t>
                      </m:r>
                    </m:oMath>
                  </m:oMathPara>
                </a14:m>
                <a:endParaRPr lang="pt-BR" dirty="0"/>
              </a:p>
            </p:txBody>
          </p:sp>
        </mc:Choice>
        <mc:Fallback xmlns="">
          <p:sp>
            <p:nvSpPr>
              <p:cNvPr id="20" name="CaixaDeTexto 19"/>
              <p:cNvSpPr txBox="1">
                <a:spLocks noRot="1" noChangeAspect="1" noMove="1" noResize="1" noEditPoints="1" noAdjustHandles="1" noChangeArrowheads="1" noChangeShapeType="1" noTextEdit="1"/>
              </p:cNvSpPr>
              <p:nvPr/>
            </p:nvSpPr>
            <p:spPr>
              <a:xfrm>
                <a:off x="4290450" y="5902426"/>
                <a:ext cx="3360792" cy="51860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p:cNvSpPr txBox="1"/>
              <p:nvPr/>
            </p:nvSpPr>
            <p:spPr>
              <a:xfrm>
                <a:off x="4218985" y="1404083"/>
                <a:ext cx="3694537" cy="582852"/>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𝑛</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d>
                        </m:num>
                        <m:den>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b="0" i="1" smtClean="0">
                                  <a:latin typeface="Cambria Math" panose="02040503050406030204" pitchFamily="18" charset="0"/>
                                </a:rPr>
                                <m:t>2</m:t>
                              </m:r>
                            </m:sub>
                          </m:sSub>
                        </m:den>
                      </m:f>
                    </m:oMath>
                  </m:oMathPara>
                </a14:m>
                <a:endParaRPr lang="pt-BR" dirty="0"/>
              </a:p>
            </p:txBody>
          </p:sp>
        </mc:Choice>
        <mc:Fallback xmlns="">
          <p:sp>
            <p:nvSpPr>
              <p:cNvPr id="21" name="CaixaDeTexto 20"/>
              <p:cNvSpPr txBox="1">
                <a:spLocks noRot="1" noChangeAspect="1" noMove="1" noResize="1" noEditPoints="1" noAdjustHandles="1" noChangeArrowheads="1" noChangeShapeType="1" noTextEdit="1"/>
              </p:cNvSpPr>
              <p:nvPr/>
            </p:nvSpPr>
            <p:spPr>
              <a:xfrm>
                <a:off x="4218985" y="1404083"/>
                <a:ext cx="3694537" cy="582852"/>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564816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upo 7"/>
          <p:cNvGrpSpPr>
            <a:grpSpLocks/>
          </p:cNvGrpSpPr>
          <p:nvPr/>
        </p:nvGrpSpPr>
        <p:grpSpPr bwMode="auto">
          <a:xfrm>
            <a:off x="2063750" y="1557338"/>
            <a:ext cx="8135938" cy="3384550"/>
            <a:chOff x="255071" y="1556792"/>
            <a:chExt cx="8709417" cy="3503858"/>
          </a:xfrm>
        </p:grpSpPr>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3" y="1556792"/>
              <a:ext cx="8709415" cy="230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71" y="3861048"/>
              <a:ext cx="8709417" cy="119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6">
            <a:extLst>
              <a:ext uri="{FF2B5EF4-FFF2-40B4-BE49-F238E27FC236}">
                <a16:creationId xmlns:a16="http://schemas.microsoft.com/office/drawing/2014/main" id="{FCAE2115-7037-453A-AA0B-0EB0A619C790}"/>
              </a:ext>
            </a:extLst>
          </p:cNvPr>
          <p:cNvSpPr txBox="1">
            <a:spLocks noChangeArrowheads="1"/>
          </p:cNvSpPr>
          <p:nvPr/>
        </p:nvSpPr>
        <p:spPr bwMode="auto">
          <a:xfrm>
            <a:off x="3648075" y="488950"/>
            <a:ext cx="5111750" cy="36988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MAPGEN</a:t>
            </a:r>
          </a:p>
        </p:txBody>
      </p:sp>
    </p:spTree>
    <p:extLst>
      <p:ext uri="{BB962C8B-B14F-4D97-AF65-F5344CB8AC3E}">
        <p14:creationId xmlns:p14="http://schemas.microsoft.com/office/powerpoint/2010/main" val="201701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a:spLocks noChangeArrowheads="1"/>
          </p:cNvSpPr>
          <p:nvPr/>
        </p:nvSpPr>
        <p:spPr bwMode="auto">
          <a:xfrm>
            <a:off x="2452689" y="152876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Harshbarger (1949)</a:t>
            </a:r>
            <a:endParaRPr lang="pt-BR" altLang="en-US" sz="2000" baseline="30000">
              <a:latin typeface="Century" panose="02040604050505020304" pitchFamily="18" charset="0"/>
            </a:endParaRPr>
          </a:p>
        </p:txBody>
      </p:sp>
      <p:sp>
        <p:nvSpPr>
          <p:cNvPr id="6" name="CaixaDeTexto 5"/>
          <p:cNvSpPr txBox="1">
            <a:spLocks noChangeArrowheads="1"/>
          </p:cNvSpPr>
          <p:nvPr/>
        </p:nvSpPr>
        <p:spPr bwMode="auto">
          <a:xfrm>
            <a:off x="2449514" y="2092325"/>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k(k+1) em blocos de tamanho k</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844801" y="2628901"/>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12, 20, 30, 42, 56, 72, 90,...</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2446339" y="4149725"/>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retangular simples (arranjos X e Y)</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46339" y="475773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retangular triplo (arranjos X, Y e Z)</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2451100" y="3284539"/>
            <a:ext cx="7677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Análise estatística similar aos látices quadrados simples e triplos – estrutura de delineamento menos simétrica</a:t>
            </a:r>
            <a:endParaRPr lang="pt-BR" altLang="en-US" sz="2000" baseline="30000">
              <a:latin typeface="Century" panose="02040604050505020304" pitchFamily="18" charset="0"/>
            </a:endParaRPr>
          </a:p>
        </p:txBody>
      </p:sp>
      <p:sp>
        <p:nvSpPr>
          <p:cNvPr id="2" name="CaixaDeTexto 8"/>
          <p:cNvSpPr txBox="1">
            <a:spLocks noChangeArrowheads="1"/>
          </p:cNvSpPr>
          <p:nvPr/>
        </p:nvSpPr>
        <p:spPr bwMode="auto">
          <a:xfrm>
            <a:off x="2424114" y="5445126"/>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Delineamento pouco utilizado pelos melhoristas</a:t>
            </a:r>
            <a:endParaRPr lang="pt-BR" altLang="en-US" sz="2000" baseline="30000">
              <a:latin typeface="Century" panose="02040604050505020304" pitchFamily="18" charset="0"/>
            </a:endParaRPr>
          </a:p>
        </p:txBody>
      </p:sp>
      <p:sp>
        <p:nvSpPr>
          <p:cNvPr id="11"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Retangular</a:t>
            </a:r>
            <a:endParaRPr lang="pt-BR" sz="4000" i="1" dirty="0"/>
          </a:p>
        </p:txBody>
      </p:sp>
    </p:spTree>
    <p:extLst>
      <p:ext uri="{BB962C8B-B14F-4D97-AF65-F5344CB8AC3E}">
        <p14:creationId xmlns:p14="http://schemas.microsoft.com/office/powerpoint/2010/main" val="737985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a:spLocks noChangeArrowheads="1"/>
          </p:cNvSpPr>
          <p:nvPr/>
        </p:nvSpPr>
        <p:spPr bwMode="auto">
          <a:xfrm>
            <a:off x="2452689" y="1114426"/>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Patterson e Williams (1976)</a:t>
            </a:r>
            <a:endParaRPr lang="pt-BR" altLang="en-US" sz="2000" baseline="30000">
              <a:latin typeface="Century" panose="02040604050505020304" pitchFamily="18" charset="0"/>
            </a:endParaRPr>
          </a:p>
        </p:txBody>
      </p:sp>
      <p:sp>
        <p:nvSpPr>
          <p:cNvPr id="59395" name="Text Box 9"/>
          <p:cNvSpPr txBox="1">
            <a:spLocks noChangeArrowheads="1"/>
          </p:cNvSpPr>
          <p:nvPr/>
        </p:nvSpPr>
        <p:spPr bwMode="auto">
          <a:xfrm>
            <a:off x="2024064" y="427038"/>
            <a:ext cx="785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Delineamentos Alfa – Látices</a:t>
            </a:r>
          </a:p>
        </p:txBody>
      </p:sp>
      <p:cxnSp>
        <p:nvCxnSpPr>
          <p:cNvPr id="5" name="Conector reto 4">
            <a:extLst>
              <a:ext uri="{FF2B5EF4-FFF2-40B4-BE49-F238E27FC236}">
                <a16:creationId xmlns:a16="http://schemas.microsoft.com/office/drawing/2014/main" id="{E40FCBB5-6B1D-4548-9B35-3288E22B76D3}"/>
              </a:ext>
            </a:extLst>
          </p:cNvPr>
          <p:cNvCxnSpPr/>
          <p:nvPr/>
        </p:nvCxnSpPr>
        <p:spPr>
          <a:xfrm>
            <a:off x="2095501" y="927100"/>
            <a:ext cx="8143875"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grpSp>
        <p:nvGrpSpPr>
          <p:cNvPr id="2" name="Group 20"/>
          <p:cNvGrpSpPr>
            <a:grpSpLocks/>
          </p:cNvGrpSpPr>
          <p:nvPr/>
        </p:nvGrpSpPr>
        <p:grpSpPr bwMode="auto">
          <a:xfrm>
            <a:off x="2446339" y="1762126"/>
            <a:ext cx="7724775" cy="828675"/>
            <a:chOff x="581" y="973"/>
            <a:chExt cx="4866" cy="522"/>
          </a:xfrm>
        </p:grpSpPr>
        <p:sp>
          <p:nvSpPr>
            <p:cNvPr id="59413" name="CaixaDeTexto 5"/>
            <p:cNvSpPr txBox="1">
              <a:spLocks noChangeArrowheads="1"/>
            </p:cNvSpPr>
            <p:nvPr/>
          </p:nvSpPr>
          <p:spPr bwMode="auto">
            <a:xfrm>
              <a:off x="581" y="973"/>
              <a:ext cx="4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k.s (s&gt;1)</a:t>
              </a:r>
              <a:endParaRPr lang="pt-BR" altLang="en-US" sz="2000" baseline="30000">
                <a:latin typeface="Century" panose="02040604050505020304" pitchFamily="18" charset="0"/>
              </a:endParaRPr>
            </a:p>
          </p:txBody>
        </p:sp>
        <p:sp>
          <p:nvSpPr>
            <p:cNvPr id="59414" name="CaixaDeTexto 6"/>
            <p:cNvSpPr txBox="1">
              <a:spLocks noChangeArrowheads="1"/>
            </p:cNvSpPr>
            <p:nvPr/>
          </p:nvSpPr>
          <p:spPr bwMode="auto">
            <a:xfrm>
              <a:off x="677" y="1245"/>
              <a:ext cx="4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s: número de blocos por repetição</a:t>
              </a:r>
              <a:endParaRPr lang="pt-BR" altLang="en-US" sz="2000" baseline="30000">
                <a:latin typeface="Century" panose="02040604050505020304" pitchFamily="18" charset="0"/>
              </a:endParaRPr>
            </a:p>
          </p:txBody>
        </p:sp>
      </p:grpSp>
      <p:sp>
        <p:nvSpPr>
          <p:cNvPr id="8" name="CaixaDeTexto 7"/>
          <p:cNvSpPr txBox="1">
            <a:spLocks noChangeArrowheads="1"/>
          </p:cNvSpPr>
          <p:nvPr/>
        </p:nvSpPr>
        <p:spPr bwMode="auto">
          <a:xfrm>
            <a:off x="2593976" y="2730501"/>
            <a:ext cx="163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 v = 35</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4511676" y="2482851"/>
            <a:ext cx="3643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s = 5 k=7</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4511676" y="2841626"/>
            <a:ext cx="187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s = 7 k= 5</a:t>
            </a:r>
            <a:endParaRPr lang="pt-BR" altLang="en-US" sz="2000" baseline="30000">
              <a:latin typeface="Century" panose="02040604050505020304" pitchFamily="18" charset="0"/>
            </a:endParaRPr>
          </a:p>
        </p:txBody>
      </p:sp>
      <p:sp>
        <p:nvSpPr>
          <p:cNvPr id="11" name="Chave esquerda 10">
            <a:extLst>
              <a:ext uri="{FF2B5EF4-FFF2-40B4-BE49-F238E27FC236}">
                <a16:creationId xmlns:a16="http://schemas.microsoft.com/office/drawing/2014/main" id="{0D695126-068D-49B6-AB78-6C4436D28765}"/>
              </a:ext>
            </a:extLst>
          </p:cNvPr>
          <p:cNvSpPr/>
          <p:nvPr/>
        </p:nvSpPr>
        <p:spPr>
          <a:xfrm>
            <a:off x="4267200" y="2593975"/>
            <a:ext cx="287338" cy="6492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12" name="CaixaDeTexto 11"/>
          <p:cNvSpPr txBox="1">
            <a:spLocks noChangeArrowheads="1"/>
          </p:cNvSpPr>
          <p:nvPr/>
        </p:nvSpPr>
        <p:spPr bwMode="auto">
          <a:xfrm>
            <a:off x="2446339" y="3378201"/>
            <a:ext cx="782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Para v não múltiplo de um valor adequado de k</a:t>
            </a:r>
            <a:endParaRPr lang="pt-BR" altLang="en-US" sz="2000" baseline="30000">
              <a:latin typeface="Century" panose="02040604050505020304" pitchFamily="18" charset="0"/>
            </a:endParaRPr>
          </a:p>
        </p:txBody>
      </p:sp>
      <p:sp>
        <p:nvSpPr>
          <p:cNvPr id="13" name="CaixaDeTexto 12"/>
          <p:cNvSpPr txBox="1">
            <a:spLocks noChangeArrowheads="1"/>
          </p:cNvSpPr>
          <p:nvPr/>
        </p:nvSpPr>
        <p:spPr bwMode="auto">
          <a:xfrm>
            <a:off x="2590801" y="3810001"/>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Dois blocos de tamanhos diferentes (k1 – k2 = 1)</a:t>
            </a:r>
            <a:endParaRPr lang="pt-BR" altLang="en-US" sz="2000" baseline="30000">
              <a:latin typeface="Century" panose="02040604050505020304" pitchFamily="18" charset="0"/>
            </a:endParaRPr>
          </a:p>
        </p:txBody>
      </p:sp>
      <p:sp>
        <p:nvSpPr>
          <p:cNvPr id="14" name="CaixaDeTexto 13"/>
          <p:cNvSpPr txBox="1">
            <a:spLocks noChangeArrowheads="1"/>
          </p:cNvSpPr>
          <p:nvPr/>
        </p:nvSpPr>
        <p:spPr bwMode="auto">
          <a:xfrm>
            <a:off x="2590801" y="4386264"/>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 v = 46</a:t>
            </a:r>
            <a:endParaRPr lang="pt-BR" altLang="en-US" sz="2000" baseline="30000">
              <a:latin typeface="Century" panose="02040604050505020304" pitchFamily="18" charset="0"/>
            </a:endParaRPr>
          </a:p>
        </p:txBody>
      </p:sp>
      <p:sp>
        <p:nvSpPr>
          <p:cNvPr id="15" name="CaixaDeTexto 14"/>
          <p:cNvSpPr txBox="1">
            <a:spLocks noChangeArrowheads="1"/>
          </p:cNvSpPr>
          <p:nvPr/>
        </p:nvSpPr>
        <p:spPr bwMode="auto">
          <a:xfrm>
            <a:off x="4151314" y="4400551"/>
            <a:ext cx="6192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Rep - 3 blocos com k = 6 e 4 blocos com k = 7</a:t>
            </a:r>
            <a:endParaRPr lang="pt-BR" altLang="en-US" sz="2000" baseline="30000">
              <a:latin typeface="Century" panose="02040604050505020304" pitchFamily="18" charset="0"/>
            </a:endParaRPr>
          </a:p>
        </p:txBody>
      </p:sp>
      <p:sp>
        <p:nvSpPr>
          <p:cNvPr id="19" name="CaixaDeTexto 18"/>
          <p:cNvSpPr txBox="1">
            <a:spLocks noChangeArrowheads="1"/>
          </p:cNvSpPr>
          <p:nvPr/>
        </p:nvSpPr>
        <p:spPr bwMode="auto">
          <a:xfrm>
            <a:off x="4440238" y="1774826"/>
            <a:ext cx="4356100"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Flexibilidade para valores de v</a:t>
            </a:r>
            <a:endParaRPr lang="pt-BR" altLang="en-US" sz="2000" baseline="30000">
              <a:latin typeface="Century" panose="02040604050505020304" pitchFamily="18" charset="0"/>
            </a:endParaRPr>
          </a:p>
        </p:txBody>
      </p:sp>
      <p:sp>
        <p:nvSpPr>
          <p:cNvPr id="20" name="CaixaDeTexto 19"/>
          <p:cNvSpPr txBox="1">
            <a:spLocks noChangeArrowheads="1"/>
          </p:cNvSpPr>
          <p:nvPr/>
        </p:nvSpPr>
        <p:spPr bwMode="auto">
          <a:xfrm>
            <a:off x="2446339" y="4930776"/>
            <a:ext cx="782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Para v ► Vários arranjos ou delineamentos alfa</a:t>
            </a:r>
            <a:endParaRPr lang="pt-BR" altLang="en-US" sz="2000" baseline="30000">
              <a:latin typeface="Century" panose="02040604050505020304" pitchFamily="18" charset="0"/>
            </a:endParaRPr>
          </a:p>
        </p:txBody>
      </p:sp>
      <p:grpSp>
        <p:nvGrpSpPr>
          <p:cNvPr id="4" name="Group 21"/>
          <p:cNvGrpSpPr>
            <a:grpSpLocks/>
          </p:cNvGrpSpPr>
          <p:nvPr/>
        </p:nvGrpSpPr>
        <p:grpSpPr bwMode="auto">
          <a:xfrm>
            <a:off x="2590800" y="5407025"/>
            <a:ext cx="6026150" cy="1335088"/>
            <a:chOff x="672" y="3269"/>
            <a:chExt cx="3796" cy="841"/>
          </a:xfrm>
        </p:grpSpPr>
        <p:sp>
          <p:nvSpPr>
            <p:cNvPr id="59411" name="CaixaDeTexto 20"/>
            <p:cNvSpPr txBox="1">
              <a:spLocks noChangeArrowheads="1"/>
            </p:cNvSpPr>
            <p:nvPr/>
          </p:nvSpPr>
          <p:spPr bwMode="auto">
            <a:xfrm>
              <a:off x="672" y="3269"/>
              <a:ext cx="37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Fator de eficiência do delineamento (FED)</a:t>
              </a:r>
              <a:endParaRPr lang="pt-BR" altLang="en-US" sz="2000" baseline="30000">
                <a:latin typeface="Century" panose="02040604050505020304" pitchFamily="18" charset="0"/>
              </a:endParaRPr>
            </a:p>
          </p:txBody>
        </p:sp>
        <p:graphicFrame>
          <p:nvGraphicFramePr>
            <p:cNvPr id="59412" name="Object 2"/>
            <p:cNvGraphicFramePr>
              <a:graphicFrameLocks noChangeAspect="1"/>
            </p:cNvGraphicFramePr>
            <p:nvPr/>
          </p:nvGraphicFramePr>
          <p:xfrm>
            <a:off x="1841" y="3615"/>
            <a:ext cx="1538" cy="495"/>
          </p:xfrm>
          <a:graphic>
            <a:graphicData uri="http://schemas.openxmlformats.org/presentationml/2006/ole">
              <mc:AlternateContent xmlns:mc="http://schemas.openxmlformats.org/markup-compatibility/2006">
                <mc:Choice xmlns:v="urn:schemas-microsoft-com:vml" Requires="v">
                  <p:oleObj spid="_x0000_s5148" name="Equation" r:id="rId3" imgW="1346200" imgH="431800" progId="Equation.DSMT4">
                    <p:embed/>
                  </p:oleObj>
                </mc:Choice>
                <mc:Fallback>
                  <p:oleObj name="Equation" r:id="rId3" imgW="1346200" imgH="431800" progId="Equation.DSMT4">
                    <p:embed/>
                    <p:pic>
                      <p:nvPicPr>
                        <p:cNvPr id="594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 y="3615"/>
                          <a:ext cx="1538" cy="4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 name="CaixaDeTexto 18"/>
          <p:cNvSpPr txBox="1">
            <a:spLocks noChangeArrowheads="1"/>
          </p:cNvSpPr>
          <p:nvPr/>
        </p:nvSpPr>
        <p:spPr bwMode="auto">
          <a:xfrm>
            <a:off x="6167438" y="1125539"/>
            <a:ext cx="2881312"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DBI “resolvables”</a:t>
            </a:r>
            <a:endParaRPr lang="pt-BR" altLang="en-US" sz="2000" baseline="30000">
              <a:latin typeface="Century" panose="02040604050505020304" pitchFamily="18" charset="0"/>
            </a:endParaRPr>
          </a:p>
        </p:txBody>
      </p:sp>
      <p:sp>
        <p:nvSpPr>
          <p:cNvPr id="7" name="CaixaDeTexto 18"/>
          <p:cNvSpPr txBox="1">
            <a:spLocks noChangeArrowheads="1"/>
          </p:cNvSpPr>
          <p:nvPr/>
        </p:nvSpPr>
        <p:spPr bwMode="auto">
          <a:xfrm>
            <a:off x="7464426" y="6021388"/>
            <a:ext cx="2881313"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Software CropStat</a:t>
            </a:r>
            <a:endParaRPr lang="pt-BR" altLang="en-US" sz="2000" baseline="30000">
              <a:latin typeface="Century" panose="02040604050505020304" pitchFamily="18" charset="0"/>
            </a:endParaRPr>
          </a:p>
        </p:txBody>
      </p:sp>
    </p:spTree>
    <p:extLst>
      <p:ext uri="{BB962C8B-B14F-4D97-AF65-F5344CB8AC3E}">
        <p14:creationId xmlns:p14="http://schemas.microsoft.com/office/powerpoint/2010/main" val="916764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9"/>
          <p:cNvSpPr txBox="1">
            <a:spLocks noChangeArrowheads="1"/>
          </p:cNvSpPr>
          <p:nvPr/>
        </p:nvSpPr>
        <p:spPr bwMode="auto">
          <a:xfrm>
            <a:off x="2024064" y="427038"/>
            <a:ext cx="785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Alfa – Latice v = k.s</a:t>
            </a:r>
          </a:p>
        </p:txBody>
      </p:sp>
      <p:cxnSp>
        <p:nvCxnSpPr>
          <p:cNvPr id="3" name="Conector reto 2">
            <a:extLst>
              <a:ext uri="{FF2B5EF4-FFF2-40B4-BE49-F238E27FC236}">
                <a16:creationId xmlns:a16="http://schemas.microsoft.com/office/drawing/2014/main" id="{DD1C29C0-83F9-496D-BC76-736B05407B6A}"/>
              </a:ext>
            </a:extLst>
          </p:cNvPr>
          <p:cNvCxnSpPr/>
          <p:nvPr/>
        </p:nvCxnSpPr>
        <p:spPr>
          <a:xfrm>
            <a:off x="2095501" y="927100"/>
            <a:ext cx="8143875"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6" name="Text Box 19">
            <a:extLst>
              <a:ext uri="{FF2B5EF4-FFF2-40B4-BE49-F238E27FC236}">
                <a16:creationId xmlns:a16="http://schemas.microsoft.com/office/drawing/2014/main" id="{6E20FB5F-5B4B-4181-9BEC-B9CEE052E951}"/>
              </a:ext>
            </a:extLst>
          </p:cNvPr>
          <p:cNvSpPr txBox="1">
            <a:spLocks noChangeArrowheads="1"/>
          </p:cNvSpPr>
          <p:nvPr/>
        </p:nvSpPr>
        <p:spPr bwMode="auto">
          <a:xfrm>
            <a:off x="2135188" y="1268414"/>
            <a:ext cx="7993062"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Alfa-Latice (0, 1) com v=18 r=3</a:t>
            </a:r>
          </a:p>
        </p:txBody>
      </p:sp>
      <p:sp>
        <p:nvSpPr>
          <p:cNvPr id="7" name="Text Box 19">
            <a:extLst>
              <a:ext uri="{FF2B5EF4-FFF2-40B4-BE49-F238E27FC236}">
                <a16:creationId xmlns:a16="http://schemas.microsoft.com/office/drawing/2014/main" id="{543BA074-583F-4BE8-AC6C-C57296AE22F9}"/>
              </a:ext>
            </a:extLst>
          </p:cNvPr>
          <p:cNvSpPr txBox="1">
            <a:spLocks noChangeArrowheads="1"/>
          </p:cNvSpPr>
          <p:nvPr/>
        </p:nvSpPr>
        <p:spPr bwMode="auto">
          <a:xfrm>
            <a:off x="2063751" y="4437064"/>
            <a:ext cx="7993063"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Alfa-Latice (0, 1, 2) com v=18 r=3</a:t>
            </a:r>
          </a:p>
        </p:txBody>
      </p:sp>
      <p:grpSp>
        <p:nvGrpSpPr>
          <p:cNvPr id="2" name="Group 12"/>
          <p:cNvGrpSpPr>
            <a:grpSpLocks/>
          </p:cNvGrpSpPr>
          <p:nvPr/>
        </p:nvGrpSpPr>
        <p:grpSpPr bwMode="auto">
          <a:xfrm>
            <a:off x="8183564" y="1268413"/>
            <a:ext cx="1944687" cy="3600450"/>
            <a:chOff x="4195" y="799"/>
            <a:chExt cx="1225" cy="2268"/>
          </a:xfrm>
        </p:grpSpPr>
        <p:sp>
          <p:nvSpPr>
            <p:cNvPr id="60425" name="Text Box 9"/>
            <p:cNvSpPr txBox="1">
              <a:spLocks noChangeArrowheads="1"/>
            </p:cNvSpPr>
            <p:nvPr/>
          </p:nvSpPr>
          <p:spPr bwMode="auto">
            <a:xfrm>
              <a:off x="4195" y="799"/>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FED = 0,629</a:t>
              </a:r>
            </a:p>
          </p:txBody>
        </p:sp>
        <p:sp>
          <p:nvSpPr>
            <p:cNvPr id="60426" name="Text Box 9"/>
            <p:cNvSpPr txBox="1">
              <a:spLocks noChangeArrowheads="1"/>
            </p:cNvSpPr>
            <p:nvPr/>
          </p:nvSpPr>
          <p:spPr bwMode="auto">
            <a:xfrm>
              <a:off x="4195" y="2779"/>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FED = 0,850</a:t>
              </a:r>
            </a:p>
          </p:txBody>
        </p:sp>
      </p:grpSp>
      <p:pic>
        <p:nvPicPr>
          <p:cNvPr id="46091" name="Picture 11"/>
          <p:cNvPicPr>
            <a:picLocks noChangeAspect="1" noChangeArrowheads="1"/>
          </p:cNvPicPr>
          <p:nvPr/>
        </p:nvPicPr>
        <p:blipFill>
          <a:blip r:embed="rId2">
            <a:extLst>
              <a:ext uri="{28A0092B-C50C-407E-A947-70E740481C1C}">
                <a14:useLocalDpi xmlns:a14="http://schemas.microsoft.com/office/drawing/2010/main" val="0"/>
              </a:ext>
            </a:extLst>
          </a:blip>
          <a:srcRect l="2884" t="30760" r="17842" b="32280"/>
          <a:stretch>
            <a:fillRect/>
          </a:stretch>
        </p:blipFill>
        <p:spPr bwMode="auto">
          <a:xfrm>
            <a:off x="1847850" y="1773238"/>
            <a:ext cx="8383588"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12"/>
          <p:cNvPicPr>
            <a:picLocks noChangeAspect="1" noChangeArrowheads="1"/>
          </p:cNvPicPr>
          <p:nvPr/>
        </p:nvPicPr>
        <p:blipFill>
          <a:blip r:embed="rId3">
            <a:extLst>
              <a:ext uri="{28A0092B-C50C-407E-A947-70E740481C1C}">
                <a14:useLocalDpi xmlns:a14="http://schemas.microsoft.com/office/drawing/2010/main" val="0"/>
              </a:ext>
            </a:extLst>
          </a:blip>
          <a:srcRect l="3149" t="28560" r="17577" b="47920"/>
          <a:stretch>
            <a:fillRect/>
          </a:stretch>
        </p:blipFill>
        <p:spPr bwMode="auto">
          <a:xfrm>
            <a:off x="1731963" y="5013326"/>
            <a:ext cx="868521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CaixaDeTexto 4"/>
              <p:cNvSpPr txBox="1"/>
              <p:nvPr/>
            </p:nvSpPr>
            <p:spPr>
              <a:xfrm>
                <a:off x="1424284" y="1333927"/>
                <a:ext cx="6107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1" i="1" smtClean="0">
                          <a:solidFill>
                            <a:srgbClr val="FF0000"/>
                          </a:solidFill>
                          <a:latin typeface="Cambria Math" panose="02040503050406030204" pitchFamily="18" charset="0"/>
                        </a:rPr>
                        <m:t>𝒌</m:t>
                      </m:r>
                      <m:r>
                        <a:rPr lang="pt-BR" b="1" i="1">
                          <a:solidFill>
                            <a:srgbClr val="FF0000"/>
                          </a:solidFill>
                          <a:latin typeface="Cambria Math" panose="02040503050406030204" pitchFamily="18" charset="0"/>
                          <a:ea typeface="Cambria Math" panose="02040503050406030204" pitchFamily="18" charset="0"/>
                        </a:rPr>
                        <m:t>≤</m:t>
                      </m:r>
                      <m:r>
                        <a:rPr lang="pt-BR" b="1" i="1" smtClean="0">
                          <a:solidFill>
                            <a:srgbClr val="FF0000"/>
                          </a:solidFill>
                          <a:latin typeface="Cambria Math" panose="02040503050406030204" pitchFamily="18" charset="0"/>
                          <a:ea typeface="Cambria Math" panose="02040503050406030204" pitchFamily="18" charset="0"/>
                        </a:rPr>
                        <m:t>𝒔</m:t>
                      </m:r>
                    </m:oMath>
                  </m:oMathPara>
                </a14:m>
                <a:endParaRPr lang="pt-BR" b="1" dirty="0">
                  <a:solidFill>
                    <a:srgbClr val="FF0000"/>
                  </a:solidFill>
                </a:endParaRPr>
              </a:p>
            </p:txBody>
          </p:sp>
        </mc:Choice>
        <mc:Fallback xmlns="">
          <p:sp>
            <p:nvSpPr>
              <p:cNvPr id="5" name="CaixaDeTexto 4"/>
              <p:cNvSpPr txBox="1">
                <a:spLocks noRot="1" noChangeAspect="1" noMove="1" noResize="1" noEditPoints="1" noAdjustHandles="1" noChangeArrowheads="1" noChangeShapeType="1" noTextEdit="1"/>
              </p:cNvSpPr>
              <p:nvPr/>
            </p:nvSpPr>
            <p:spPr>
              <a:xfrm>
                <a:off x="1424284" y="1333927"/>
                <a:ext cx="610745" cy="276999"/>
              </a:xfrm>
              <a:prstGeom prst="rect">
                <a:avLst/>
              </a:prstGeom>
              <a:blipFill>
                <a:blip r:embed="rId4"/>
                <a:stretch>
                  <a:fillRect l="-10000" t="-2222" r="-6000" b="-11111"/>
                </a:stretch>
              </a:blipFill>
            </p:spPr>
            <p:txBody>
              <a:bodyPr/>
              <a:lstStyle/>
              <a:p>
                <a:r>
                  <a:rPr lang="pt-BR">
                    <a:noFill/>
                  </a:rPr>
                  <a:t> </a:t>
                </a:r>
              </a:p>
            </p:txBody>
          </p:sp>
        </mc:Fallback>
      </mc:AlternateContent>
    </p:spTree>
    <p:extLst>
      <p:ext uri="{BB962C8B-B14F-4D97-AF65-F5344CB8AC3E}">
        <p14:creationId xmlns:p14="http://schemas.microsoft.com/office/powerpoint/2010/main" val="4147000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6"/>
          <p:cNvSpPr txBox="1">
            <a:spLocks noChangeArrowheads="1"/>
          </p:cNvSpPr>
          <p:nvPr/>
        </p:nvSpPr>
        <p:spPr bwMode="auto">
          <a:xfrm>
            <a:off x="3575050" y="1484313"/>
            <a:ext cx="5111750" cy="10160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GLM – SAS</a:t>
            </a:r>
          </a:p>
          <a:p>
            <a:pPr algn="ctr" eaLnBrk="1" hangingPunct="1">
              <a:spcBef>
                <a:spcPct val="0"/>
              </a:spcBef>
              <a:buFontTx/>
              <a:buNone/>
            </a:pPr>
            <a:r>
              <a:rPr lang="pt-BR" altLang="en-US" sz="2000" b="1">
                <a:latin typeface="Book Antiqua" panose="02040602050305030304" pitchFamily="18" charset="0"/>
              </a:rPr>
              <a:t>Library Stats (lm, aov) – R</a:t>
            </a:r>
          </a:p>
          <a:p>
            <a:pPr algn="ctr" eaLnBrk="1" hangingPunct="1">
              <a:spcBef>
                <a:spcPct val="0"/>
              </a:spcBef>
              <a:buFontTx/>
              <a:buNone/>
            </a:pPr>
            <a:r>
              <a:rPr lang="pt-BR" altLang="en-US" sz="2000" b="1">
                <a:latin typeface="Book Antiqua" panose="02040602050305030304" pitchFamily="18" charset="0"/>
              </a:rPr>
              <a:t>CropStat</a:t>
            </a:r>
          </a:p>
        </p:txBody>
      </p:sp>
      <p:sp>
        <p:nvSpPr>
          <p:cNvPr id="6" name="Text Box 19">
            <a:extLst>
              <a:ext uri="{FF2B5EF4-FFF2-40B4-BE49-F238E27FC236}">
                <a16:creationId xmlns:a16="http://schemas.microsoft.com/office/drawing/2014/main" id="{A622FCE2-E080-411C-9D2C-D106C133F982}"/>
              </a:ext>
            </a:extLst>
          </p:cNvPr>
          <p:cNvSpPr txBox="1">
            <a:spLocks noChangeArrowheads="1"/>
          </p:cNvSpPr>
          <p:nvPr/>
        </p:nvSpPr>
        <p:spPr bwMode="auto">
          <a:xfrm>
            <a:off x="2249488" y="520701"/>
            <a:ext cx="79295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Alfa - Látice: </a:t>
            </a:r>
            <a:r>
              <a:rPr lang="pt-BR" sz="2000">
                <a:latin typeface="Century Gothic" pitchFamily="34" charset="0"/>
                <a:cs typeface="Arial" charset="0"/>
              </a:rPr>
              <a:t>Análise com recuperação da informação intrablocos</a:t>
            </a:r>
          </a:p>
        </p:txBody>
      </p:sp>
      <p:sp>
        <p:nvSpPr>
          <p:cNvPr id="2" name="Text Box 19">
            <a:extLst>
              <a:ext uri="{FF2B5EF4-FFF2-40B4-BE49-F238E27FC236}">
                <a16:creationId xmlns:a16="http://schemas.microsoft.com/office/drawing/2014/main" id="{3A7E50D7-30A8-4C7D-AEB3-B4275D512552}"/>
              </a:ext>
            </a:extLst>
          </p:cNvPr>
          <p:cNvSpPr txBox="1">
            <a:spLocks noChangeArrowheads="1"/>
          </p:cNvSpPr>
          <p:nvPr/>
        </p:nvSpPr>
        <p:spPr bwMode="auto">
          <a:xfrm>
            <a:off x="2279651" y="3087689"/>
            <a:ext cx="7929563"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Alfa - Látice: </a:t>
            </a:r>
            <a:r>
              <a:rPr lang="pt-BR" sz="2000">
                <a:latin typeface="Century Gothic" pitchFamily="34" charset="0"/>
                <a:cs typeface="Arial" charset="0"/>
              </a:rPr>
              <a:t>Análise com recuperação da informação interblocos</a:t>
            </a:r>
          </a:p>
        </p:txBody>
      </p:sp>
      <p:sp>
        <p:nvSpPr>
          <p:cNvPr id="61445" name="Text Box 6"/>
          <p:cNvSpPr txBox="1">
            <a:spLocks noChangeArrowheads="1"/>
          </p:cNvSpPr>
          <p:nvPr/>
        </p:nvSpPr>
        <p:spPr bwMode="auto">
          <a:xfrm>
            <a:off x="3575050" y="4230688"/>
            <a:ext cx="5111750" cy="10160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Mixed – SAS</a:t>
            </a:r>
          </a:p>
          <a:p>
            <a:pPr algn="ctr" eaLnBrk="1" hangingPunct="1">
              <a:spcBef>
                <a:spcPct val="0"/>
              </a:spcBef>
              <a:buFontTx/>
              <a:buNone/>
            </a:pPr>
            <a:r>
              <a:rPr lang="pt-BR" altLang="en-US" sz="2000" b="1">
                <a:latin typeface="Book Antiqua" panose="02040602050305030304" pitchFamily="18" charset="0"/>
              </a:rPr>
              <a:t>Libraries nlme e lme4 – R</a:t>
            </a:r>
          </a:p>
          <a:p>
            <a:pPr algn="ctr" eaLnBrk="1" hangingPunct="1">
              <a:spcBef>
                <a:spcPct val="0"/>
              </a:spcBef>
              <a:buFontTx/>
              <a:buNone/>
            </a:pPr>
            <a:r>
              <a:rPr lang="pt-BR" altLang="en-US" sz="2000" b="1">
                <a:latin typeface="Book Antiqua" panose="02040602050305030304" pitchFamily="18" charset="0"/>
              </a:rPr>
              <a:t>CropStat</a:t>
            </a:r>
          </a:p>
        </p:txBody>
      </p:sp>
    </p:spTree>
    <p:extLst>
      <p:ext uri="{BB962C8B-B14F-4D97-AF65-F5344CB8AC3E}">
        <p14:creationId xmlns:p14="http://schemas.microsoft.com/office/powerpoint/2010/main" val="1928243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1" y="0"/>
            <a:ext cx="56689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2637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981076"/>
            <a:ext cx="744855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497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3989207" y="569400"/>
            <a:ext cx="4574876" cy="400110"/>
          </a:xfrm>
          <a:prstGeom prst="rect">
            <a:avLst/>
          </a:prstGeom>
          <a:solidFill>
            <a:schemeClr val="bg1">
              <a:lumMod val="85000"/>
            </a:schemeClr>
          </a:solidFill>
          <a:ln w="9525">
            <a:noFill/>
            <a:miter lim="800000"/>
            <a:headEnd/>
            <a:tailEnd/>
          </a:ln>
        </p:spPr>
        <p:txBody>
          <a:bodyPr wrap="square">
            <a:spAutoFit/>
          </a:bodyPr>
          <a:lstStyle/>
          <a:p>
            <a:pPr algn="ctr" eaLnBrk="1" hangingPunct="1">
              <a:spcBef>
                <a:spcPct val="50000"/>
              </a:spcBef>
              <a:defRPr/>
            </a:pPr>
            <a:r>
              <a:rPr lang="pt-BR" sz="2000" dirty="0" smtClean="0">
                <a:latin typeface="Century Gothic" pitchFamily="34" charset="0"/>
                <a:cs typeface="Arial" charset="0"/>
              </a:rPr>
              <a:t>Obtenção do QM do Erro Efetivo</a:t>
            </a:r>
            <a:endParaRPr lang="pt-BR" sz="2000" dirty="0">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17" name="CaixaDeTexto 16"/>
              <p:cNvSpPr txBox="1"/>
              <p:nvPr/>
            </p:nvSpPr>
            <p:spPr>
              <a:xfrm>
                <a:off x="3601893" y="1430561"/>
                <a:ext cx="5168659" cy="520399"/>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𝐷𝐵𝐶</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b="0" i="1" smtClean="0">
                              <a:latin typeface="Cambria Math" panose="02040503050406030204" pitchFamily="18" charset="0"/>
                            </a:rPr>
                            <m:t>3</m:t>
                          </m:r>
                        </m:den>
                      </m:f>
                      <m:r>
                        <a:rPr lang="pt-BR" b="0" i="1" smtClean="0">
                          <a:latin typeface="Cambria Math" panose="02040503050406030204" pitchFamily="18" charset="0"/>
                        </a:rPr>
                        <m:t>1,4788=0,9859</m:t>
                      </m:r>
                    </m:oMath>
                  </m:oMathPara>
                </a14:m>
                <a:endParaRPr lang="pt-BR"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3601893" y="1430561"/>
                <a:ext cx="5168659" cy="52039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3601892" y="2412011"/>
                <a:ext cx="4962191" cy="759247"/>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𝐸𝑅</m:t>
                      </m:r>
                      <m:r>
                        <a:rPr lang="pt-BR" b="0" i="1" smtClean="0">
                          <a:latin typeface="Cambria Math" panose="02040503050406030204" pitchFamily="18" charset="0"/>
                        </a:rPr>
                        <m:t>= </m:t>
                      </m: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m:t>
                              </m:r>
                              <m:r>
                                <a:rPr lang="pt-BR" b="0" i="1" smtClean="0">
                                  <a:latin typeface="Cambria Math" panose="02040503050406030204" pitchFamily="18" charset="0"/>
                                </a:rPr>
                                <m:t>𝐶</m:t>
                              </m:r>
                            </m:sub>
                          </m:sSub>
                        </m:num>
                        <m:den>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𝐷𝐵𝐼</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0,9859</m:t>
                          </m:r>
                        </m:num>
                        <m:den>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𝑟</m:t>
                              </m:r>
                            </m:den>
                          </m:f>
                          <m:sSub>
                            <m:sSubPr>
                              <m:ctrlPr>
                                <a:rPr lang="pt-BR" i="1">
                                  <a:latin typeface="Cambria Math" panose="02040503050406030204" pitchFamily="18" charset="0"/>
                                </a:rPr>
                              </m:ctrlPr>
                            </m:sSubPr>
                            <m:e>
                              <m:r>
                                <a:rPr lang="pt-BR" i="1">
                                  <a:latin typeface="Cambria Math" panose="02040503050406030204" pitchFamily="18" charset="0"/>
                                </a:rPr>
                                <m:t>𝑄𝑀𝐸</m:t>
                              </m:r>
                            </m:e>
                            <m:sub>
                              <m:r>
                                <a:rPr lang="pt-BR" b="0" i="1" smtClean="0">
                                  <a:latin typeface="Cambria Math" panose="02040503050406030204" pitchFamily="18" charset="0"/>
                                </a:rPr>
                                <m:t>𝐸𝑓𝑒𝑡𝑖𝑣𝑜</m:t>
                              </m:r>
                            </m:sub>
                          </m:sSub>
                        </m:den>
                      </m:f>
                      <m:r>
                        <a:rPr lang="pt-BR" b="0" i="1" smtClean="0">
                          <a:latin typeface="Cambria Math" panose="02040503050406030204" pitchFamily="18" charset="0"/>
                        </a:rPr>
                        <m:t>=1,1228</m:t>
                      </m:r>
                    </m:oMath>
                  </m:oMathPara>
                </a14:m>
                <a:endParaRPr lang="pt-BR"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3601892" y="2412011"/>
                <a:ext cx="4962191" cy="75924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4519281" y="3632309"/>
                <a:ext cx="3325526" cy="749501"/>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𝐸𝑓𝑒𝑡𝑖𝑣𝑜</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0,9859</m:t>
                          </m:r>
                        </m:num>
                        <m:den>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r>
                            <a:rPr lang="pt-BR" i="1">
                              <a:latin typeface="Cambria Math" panose="02040503050406030204" pitchFamily="18" charset="0"/>
                            </a:rPr>
                            <m:t>1,1228</m:t>
                          </m:r>
                        </m:den>
                      </m:f>
                      <m:r>
                        <a:rPr lang="pt-BR" b="0" i="0" smtClean="0">
                          <a:latin typeface="Cambria Math" panose="02040503050406030204" pitchFamily="18" charset="0"/>
                        </a:rPr>
                        <m:t>=1,3171</m:t>
                      </m:r>
                    </m:oMath>
                  </m:oMathPara>
                </a14:m>
                <a:endParaRPr lang="pt-BR"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4519281" y="3632309"/>
                <a:ext cx="3325526" cy="74950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58494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a:xfrm>
            <a:off x="574958" y="1556957"/>
            <a:ext cx="10930269" cy="712328"/>
          </a:xfrm>
        </p:spPr>
        <p:txBody>
          <a:bodyPr>
            <a:noAutofit/>
          </a:bodyPr>
          <a:lstStyle/>
          <a:p>
            <a:pPr marL="0" indent="0" algn="just">
              <a:buNone/>
            </a:pPr>
            <a:r>
              <a:rPr lang="pt-BR" dirty="0" smtClean="0">
                <a:solidFill>
                  <a:srgbClr val="FF0000"/>
                </a:solidFill>
              </a:rPr>
              <a:t>Controle Local</a:t>
            </a:r>
            <a:r>
              <a:rPr lang="pt-BR" dirty="0" smtClean="0"/>
              <a:t>: Arranjos na distribuição dos tratamentos de modo a atenuar os problemas de heterogeneidade ambiental.</a:t>
            </a:r>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768" t="21292" r="6022" b="22998"/>
          <a:stretch/>
        </p:blipFill>
        <p:spPr>
          <a:xfrm>
            <a:off x="1355655" y="3188089"/>
            <a:ext cx="4059866" cy="3495635"/>
          </a:xfrm>
          <a:prstGeom prst="rect">
            <a:avLst/>
          </a:prstGeom>
        </p:spPr>
      </p:pic>
      <p:sp>
        <p:nvSpPr>
          <p:cNvPr id="7" name="CaixaDeTexto 6"/>
          <p:cNvSpPr txBox="1"/>
          <p:nvPr/>
        </p:nvSpPr>
        <p:spPr>
          <a:xfrm>
            <a:off x="134416" y="5909394"/>
            <a:ext cx="664713" cy="1107996"/>
          </a:xfrm>
          <a:prstGeom prst="rect">
            <a:avLst/>
          </a:prstGeom>
          <a:noFill/>
        </p:spPr>
        <p:txBody>
          <a:bodyPr wrap="square" rtlCol="0">
            <a:spAutoFit/>
          </a:bodyPr>
          <a:lstStyle/>
          <a:p>
            <a:r>
              <a:rPr lang="pt-BR" sz="6600" dirty="0">
                <a:solidFill>
                  <a:srgbClr val="FF0000"/>
                </a:solidFill>
              </a:rPr>
              <a:t>+</a:t>
            </a:r>
          </a:p>
        </p:txBody>
      </p:sp>
      <p:cxnSp>
        <p:nvCxnSpPr>
          <p:cNvPr id="10" name="Conector de Seta Reta 9"/>
          <p:cNvCxnSpPr/>
          <p:nvPr/>
        </p:nvCxnSpPr>
        <p:spPr>
          <a:xfrm>
            <a:off x="887467" y="3267739"/>
            <a:ext cx="19848" cy="3415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42602" y="2713741"/>
            <a:ext cx="664713" cy="1107996"/>
          </a:xfrm>
          <a:prstGeom prst="rect">
            <a:avLst/>
          </a:prstGeom>
          <a:noFill/>
        </p:spPr>
        <p:txBody>
          <a:bodyPr wrap="square" rtlCol="0">
            <a:spAutoFit/>
          </a:bodyPr>
          <a:lstStyle/>
          <a:p>
            <a:r>
              <a:rPr lang="pt-BR" sz="6600" dirty="0" smtClean="0">
                <a:solidFill>
                  <a:srgbClr val="FF0000"/>
                </a:solidFill>
              </a:rPr>
              <a:t>-</a:t>
            </a:r>
            <a:endParaRPr lang="pt-BR" sz="6600" dirty="0">
              <a:solidFill>
                <a:srgbClr val="FF0000"/>
              </a:solidFill>
            </a:endParaRPr>
          </a:p>
        </p:txBody>
      </p:sp>
      <p:pic>
        <p:nvPicPr>
          <p:cNvPr id="14" name="Imagem 13"/>
          <p:cNvPicPr>
            <a:picLocks noChangeAspect="1"/>
          </p:cNvPicPr>
          <p:nvPr/>
        </p:nvPicPr>
        <p:blipFill rotWithShape="1">
          <a:blip r:embed="rId3" cstate="print">
            <a:extLst>
              <a:ext uri="{28A0092B-C50C-407E-A947-70E740481C1C}">
                <a14:useLocalDpi xmlns:a14="http://schemas.microsoft.com/office/drawing/2010/main" val="0"/>
              </a:ext>
            </a:extLst>
          </a:blip>
          <a:srcRect l="2676" t="21292" r="6620" b="17519"/>
          <a:stretch/>
        </p:blipFill>
        <p:spPr>
          <a:xfrm>
            <a:off x="6576682" y="2871273"/>
            <a:ext cx="4033023" cy="3844684"/>
          </a:xfrm>
          <a:prstGeom prst="rect">
            <a:avLst/>
          </a:prstGeom>
        </p:spPr>
      </p:pic>
    </p:spTree>
    <p:extLst>
      <p:ext uri="{BB962C8B-B14F-4D97-AF65-F5344CB8AC3E}">
        <p14:creationId xmlns:p14="http://schemas.microsoft.com/office/powerpoint/2010/main" val="12369856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Text Box 19"/>
          <p:cNvSpPr txBox="1">
            <a:spLocks noChangeArrowheads="1"/>
          </p:cNvSpPr>
          <p:nvPr/>
        </p:nvSpPr>
        <p:spPr bwMode="auto">
          <a:xfrm>
            <a:off x="2351088" y="908051"/>
            <a:ext cx="364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Federer (1956)</a:t>
            </a:r>
          </a:p>
        </p:txBody>
      </p:sp>
      <p:sp>
        <p:nvSpPr>
          <p:cNvPr id="36873" name="Text Box 19"/>
          <p:cNvSpPr txBox="1">
            <a:spLocks noChangeArrowheads="1"/>
          </p:cNvSpPr>
          <p:nvPr/>
        </p:nvSpPr>
        <p:spPr bwMode="auto">
          <a:xfrm>
            <a:off x="2351089" y="1341439"/>
            <a:ext cx="792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Fase inicial do programa de melhoramento</a:t>
            </a:r>
          </a:p>
        </p:txBody>
      </p:sp>
      <p:sp>
        <p:nvSpPr>
          <p:cNvPr id="36875" name="Text Box 19"/>
          <p:cNvSpPr txBox="1">
            <a:spLocks noChangeArrowheads="1"/>
          </p:cNvSpPr>
          <p:nvPr/>
        </p:nvSpPr>
        <p:spPr bwMode="auto">
          <a:xfrm>
            <a:off x="3013076" y="5688014"/>
            <a:ext cx="2462213" cy="39687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None/>
            </a:pPr>
            <a:r>
              <a:rPr lang="pt-BR" altLang="en-US" sz="2000" b="1">
                <a:latin typeface="Century Gothic" panose="020B0502020202020204" pitchFamily="34" charset="0"/>
              </a:rPr>
              <a:t>Erro experimental</a:t>
            </a:r>
          </a:p>
        </p:txBody>
      </p:sp>
      <p:sp>
        <p:nvSpPr>
          <p:cNvPr id="2" name="Text Box 19"/>
          <p:cNvSpPr txBox="1">
            <a:spLocks noChangeArrowheads="1"/>
          </p:cNvSpPr>
          <p:nvPr/>
        </p:nvSpPr>
        <p:spPr bwMode="auto">
          <a:xfrm>
            <a:off x="2566989" y="1773238"/>
            <a:ext cx="7921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Grande nº de genótipos sob teste</a:t>
            </a:r>
          </a:p>
        </p:txBody>
      </p:sp>
      <p:grpSp>
        <p:nvGrpSpPr>
          <p:cNvPr id="4" name="Group 21"/>
          <p:cNvGrpSpPr>
            <a:grpSpLocks/>
          </p:cNvGrpSpPr>
          <p:nvPr/>
        </p:nvGrpSpPr>
        <p:grpSpPr bwMode="auto">
          <a:xfrm>
            <a:off x="2424114" y="3060700"/>
            <a:ext cx="7285037" cy="1176338"/>
            <a:chOff x="567" y="1730"/>
            <a:chExt cx="4589" cy="741"/>
          </a:xfrm>
        </p:grpSpPr>
        <p:sp>
          <p:nvSpPr>
            <p:cNvPr id="69650" name="CaixaDeTexto 9"/>
            <p:cNvSpPr txBox="1">
              <a:spLocks noChangeArrowheads="1"/>
            </p:cNvSpPr>
            <p:nvPr/>
          </p:nvSpPr>
          <p:spPr bwMode="auto">
            <a:xfrm>
              <a:off x="567" y="2029"/>
              <a:ext cx="2321" cy="4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 comuns (testemunhas ou controle)</a:t>
              </a:r>
              <a:endParaRPr lang="pt-BR" altLang="en-US" sz="2000" b="1" baseline="30000">
                <a:latin typeface="Century" panose="02040604050505020304" pitchFamily="18" charset="0"/>
              </a:endParaRPr>
            </a:p>
          </p:txBody>
        </p:sp>
        <p:sp>
          <p:nvSpPr>
            <p:cNvPr id="69651" name="CaixaDeTexto 9"/>
            <p:cNvSpPr txBox="1">
              <a:spLocks noChangeArrowheads="1"/>
            </p:cNvSpPr>
            <p:nvPr/>
          </p:nvSpPr>
          <p:spPr bwMode="auto">
            <a:xfrm>
              <a:off x="3247" y="2024"/>
              <a:ext cx="1909" cy="4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 regulares</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(sob teste)</a:t>
              </a:r>
              <a:endParaRPr lang="pt-BR" altLang="en-US" sz="2000" b="1" baseline="30000">
                <a:latin typeface="Century" panose="02040604050505020304" pitchFamily="18" charset="0"/>
              </a:endParaRPr>
            </a:p>
          </p:txBody>
        </p:sp>
        <p:sp>
          <p:nvSpPr>
            <p:cNvPr id="69652" name="CaixaDeTexto 9"/>
            <p:cNvSpPr txBox="1">
              <a:spLocks noChangeArrowheads="1"/>
            </p:cNvSpPr>
            <p:nvPr/>
          </p:nvSpPr>
          <p:spPr bwMode="auto">
            <a:xfrm>
              <a:off x="1792" y="1730"/>
              <a:ext cx="2321"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a:t>
              </a:r>
              <a:endParaRPr lang="pt-BR" altLang="en-US" sz="2000" b="1" baseline="30000">
                <a:latin typeface="Century" panose="02040604050505020304" pitchFamily="18" charset="0"/>
              </a:endParaRPr>
            </a:p>
          </p:txBody>
        </p:sp>
      </p:grpSp>
      <p:grpSp>
        <p:nvGrpSpPr>
          <p:cNvPr id="5" name="Group 22"/>
          <p:cNvGrpSpPr>
            <a:grpSpLocks/>
          </p:cNvGrpSpPr>
          <p:nvPr/>
        </p:nvGrpSpPr>
        <p:grpSpPr bwMode="auto">
          <a:xfrm>
            <a:off x="2424114" y="4248151"/>
            <a:ext cx="3684587" cy="900113"/>
            <a:chOff x="567" y="2478"/>
            <a:chExt cx="2321" cy="567"/>
          </a:xfrm>
        </p:grpSpPr>
        <p:sp>
          <p:nvSpPr>
            <p:cNvPr id="69648" name="CaixaDeTexto 9"/>
            <p:cNvSpPr txBox="1">
              <a:spLocks noChangeArrowheads="1"/>
            </p:cNvSpPr>
            <p:nvPr/>
          </p:nvSpPr>
          <p:spPr bwMode="auto">
            <a:xfrm>
              <a:off x="567" y="2795"/>
              <a:ext cx="2321"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Delineamento experimental</a:t>
              </a:r>
              <a:endParaRPr lang="pt-BR" altLang="en-US" sz="2000" b="1" baseline="30000">
                <a:latin typeface="Century" panose="02040604050505020304" pitchFamily="18" charset="0"/>
              </a:endParaRPr>
            </a:p>
          </p:txBody>
        </p:sp>
        <p:sp>
          <p:nvSpPr>
            <p:cNvPr id="69649" name="AutoShape 17"/>
            <p:cNvSpPr>
              <a:spLocks noChangeArrowheads="1"/>
            </p:cNvSpPr>
            <p:nvPr/>
          </p:nvSpPr>
          <p:spPr bwMode="auto">
            <a:xfrm>
              <a:off x="1345" y="2478"/>
              <a:ext cx="817" cy="273"/>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grpSp>
      <p:sp>
        <p:nvSpPr>
          <p:cNvPr id="60434" name="CaixaDeTexto 9"/>
          <p:cNvSpPr txBox="1">
            <a:spLocks noChangeArrowheads="1"/>
          </p:cNvSpPr>
          <p:nvPr/>
        </p:nvSpPr>
        <p:spPr bwMode="auto">
          <a:xfrm>
            <a:off x="6253164" y="4751389"/>
            <a:ext cx="3684587"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Sem repetição</a:t>
            </a:r>
            <a:endParaRPr lang="pt-BR" altLang="en-US" sz="2000" b="1" baseline="30000">
              <a:latin typeface="Century" panose="02040604050505020304" pitchFamily="18" charset="0"/>
            </a:endParaRPr>
          </a:p>
        </p:txBody>
      </p:sp>
      <p:sp>
        <p:nvSpPr>
          <p:cNvPr id="60435" name="AutoShape 19"/>
          <p:cNvSpPr>
            <a:spLocks noChangeArrowheads="1"/>
          </p:cNvSpPr>
          <p:nvPr/>
        </p:nvSpPr>
        <p:spPr bwMode="auto">
          <a:xfrm>
            <a:off x="7488239" y="4248150"/>
            <a:ext cx="1296987" cy="433388"/>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60436" name="AutoShape 20"/>
          <p:cNvSpPr>
            <a:spLocks noChangeArrowheads="1"/>
          </p:cNvSpPr>
          <p:nvPr/>
        </p:nvSpPr>
        <p:spPr bwMode="auto">
          <a:xfrm>
            <a:off x="3660775" y="5183189"/>
            <a:ext cx="1296988" cy="433387"/>
          </a:xfrm>
          <a:prstGeom prst="downArrow">
            <a:avLst>
              <a:gd name="adj1" fmla="val 50000"/>
              <a:gd name="adj2" fmla="val 25000"/>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20" name="Text Box 19"/>
          <p:cNvSpPr txBox="1">
            <a:spLocks noChangeArrowheads="1"/>
          </p:cNvSpPr>
          <p:nvPr/>
        </p:nvSpPr>
        <p:spPr bwMode="auto">
          <a:xfrm>
            <a:off x="2573339" y="2143126"/>
            <a:ext cx="7921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Material experimental (sementes, propágulos,...) insuficiente para avaliar os genótipos com repetição</a:t>
            </a:r>
          </a:p>
        </p:txBody>
      </p:sp>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Delineamento de </a:t>
            </a:r>
            <a:r>
              <a:rPr lang="pt-BR" i="1" dirty="0" smtClean="0"/>
              <a:t>Blocos Aumentados</a:t>
            </a:r>
            <a:endParaRPr lang="pt-BR" i="1" dirty="0"/>
          </a:p>
        </p:txBody>
      </p:sp>
    </p:spTree>
    <p:extLst>
      <p:ext uri="{BB962C8B-B14F-4D97-AF65-F5344CB8AC3E}">
        <p14:creationId xmlns:p14="http://schemas.microsoft.com/office/powerpoint/2010/main" val="37021081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Incompletos</a:t>
            </a:r>
            <a:br>
              <a:rPr lang="pt-BR" dirty="0" smtClean="0"/>
            </a:br>
            <a:r>
              <a:rPr lang="pt-BR" i="1" dirty="0" smtClean="0"/>
              <a:t>Blocos Aumentados</a:t>
            </a:r>
            <a:endParaRPr lang="pt-BR" i="1" dirty="0"/>
          </a:p>
        </p:txBody>
      </p:sp>
      <p:sp>
        <p:nvSpPr>
          <p:cNvPr id="6" name="Espaço Reservado para Conteúdo 2"/>
          <p:cNvSpPr>
            <a:spLocks noGrp="1"/>
          </p:cNvSpPr>
          <p:nvPr>
            <p:ph idx="1"/>
          </p:nvPr>
        </p:nvSpPr>
        <p:spPr>
          <a:xfrm>
            <a:off x="5190309" y="1913121"/>
            <a:ext cx="6723017" cy="712328"/>
          </a:xfrm>
        </p:spPr>
        <p:txBody>
          <a:bodyPr>
            <a:noAutofit/>
          </a:bodyPr>
          <a:lstStyle/>
          <a:p>
            <a:pPr algn="just">
              <a:lnSpc>
                <a:spcPct val="150000"/>
              </a:lnSpc>
            </a:pPr>
            <a:r>
              <a:rPr lang="pt-BR" sz="2400" dirty="0" smtClean="0">
                <a:solidFill>
                  <a:srgbClr val="FF0000"/>
                </a:solidFill>
              </a:rPr>
              <a:t>Possibilita a avaliação de genótipos sem a necessidade de utilizar repetições;</a:t>
            </a:r>
          </a:p>
          <a:p>
            <a:pPr algn="just">
              <a:lnSpc>
                <a:spcPct val="150000"/>
              </a:lnSpc>
            </a:pPr>
            <a:r>
              <a:rPr lang="pt-BR" sz="2400" dirty="0" smtClean="0">
                <a:solidFill>
                  <a:srgbClr val="FF0000"/>
                </a:solidFill>
              </a:rPr>
              <a:t>Utilizado quando não se tem semente suficiente dos tratamentos para fazer repetição.</a:t>
            </a:r>
          </a:p>
          <a:p>
            <a:pPr algn="just">
              <a:lnSpc>
                <a:spcPct val="150000"/>
              </a:lnSpc>
            </a:pPr>
            <a:r>
              <a:rPr lang="pt-BR" sz="2400" dirty="0" smtClean="0">
                <a:solidFill>
                  <a:srgbClr val="FF0000"/>
                </a:solidFill>
              </a:rPr>
              <a:t>Utilização de dois tipos de tratamentos:</a:t>
            </a:r>
          </a:p>
          <a:p>
            <a:pPr lvl="1" algn="just">
              <a:lnSpc>
                <a:spcPct val="150000"/>
              </a:lnSpc>
            </a:pPr>
            <a:r>
              <a:rPr lang="pt-BR" sz="2000" dirty="0" smtClean="0">
                <a:solidFill>
                  <a:srgbClr val="FF0000"/>
                </a:solidFill>
              </a:rPr>
              <a:t>Tratamentos comuns (Testemunhas): incluídos uma vez em cada bloco;</a:t>
            </a:r>
          </a:p>
          <a:p>
            <a:pPr lvl="1" algn="just">
              <a:lnSpc>
                <a:spcPct val="150000"/>
              </a:lnSpc>
            </a:pPr>
            <a:r>
              <a:rPr lang="pt-BR" sz="2000" dirty="0" smtClean="0">
                <a:solidFill>
                  <a:srgbClr val="FF0000"/>
                </a:solidFill>
              </a:rPr>
              <a:t>Tratamentos regulares: incluídos uma vez em um dos blocos. </a:t>
            </a:r>
          </a:p>
        </p:txBody>
      </p:sp>
      <p:sp>
        <p:nvSpPr>
          <p:cNvPr id="5" name="Retângulo 4"/>
          <p:cNvSpPr/>
          <p:nvPr/>
        </p:nvSpPr>
        <p:spPr>
          <a:xfrm>
            <a:off x="87086" y="3205490"/>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3279228"/>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25 (Regulares) </a:t>
            </a:r>
          </a:p>
          <a:p>
            <a:pPr algn="ctr"/>
            <a:r>
              <a:rPr lang="pt-BR" dirty="0" smtClean="0"/>
              <a:t>+</a:t>
            </a:r>
          </a:p>
          <a:p>
            <a:pPr algn="ctr"/>
            <a:r>
              <a:rPr lang="pt-BR" dirty="0" smtClean="0"/>
              <a:t>5 (Testemunhas)</a:t>
            </a:r>
            <a:endParaRPr lang="pt-BR" dirty="0"/>
          </a:p>
        </p:txBody>
      </p:sp>
      <p:sp>
        <p:nvSpPr>
          <p:cNvPr id="31" name="Retângulo 30"/>
          <p:cNvSpPr/>
          <p:nvPr/>
        </p:nvSpPr>
        <p:spPr>
          <a:xfrm>
            <a:off x="2712769" y="3279228"/>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35" name="Retângulo 34"/>
          <p:cNvSpPr/>
          <p:nvPr/>
        </p:nvSpPr>
        <p:spPr>
          <a:xfrm>
            <a:off x="191637" y="485200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39" name="Retângulo 38"/>
          <p:cNvSpPr/>
          <p:nvPr/>
        </p:nvSpPr>
        <p:spPr>
          <a:xfrm>
            <a:off x="2712721" y="485200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43" name="CaixaDeTexto 42"/>
          <p:cNvSpPr txBox="1"/>
          <p:nvPr/>
        </p:nvSpPr>
        <p:spPr>
          <a:xfrm>
            <a:off x="1133323" y="2737603"/>
            <a:ext cx="547431" cy="523220"/>
          </a:xfrm>
          <a:prstGeom prst="rect">
            <a:avLst/>
          </a:prstGeom>
          <a:noFill/>
        </p:spPr>
        <p:txBody>
          <a:bodyPr wrap="square" rtlCol="0">
            <a:spAutoFit/>
          </a:bodyPr>
          <a:lstStyle/>
          <a:p>
            <a:r>
              <a:rPr lang="pt-BR" sz="2800" b="1" dirty="0" smtClean="0"/>
              <a:t>B</a:t>
            </a:r>
            <a:r>
              <a:rPr lang="pt-BR" sz="2800" b="1" baseline="-25000" dirty="0" smtClean="0"/>
              <a:t>1</a:t>
            </a:r>
            <a:endParaRPr lang="pt-BR" sz="2800" b="1" dirty="0"/>
          </a:p>
        </p:txBody>
      </p:sp>
      <p:sp>
        <p:nvSpPr>
          <p:cNvPr id="44" name="CaixaDeTexto 43"/>
          <p:cNvSpPr txBox="1"/>
          <p:nvPr/>
        </p:nvSpPr>
        <p:spPr>
          <a:xfrm>
            <a:off x="3654454" y="2731725"/>
            <a:ext cx="547431" cy="523220"/>
          </a:xfrm>
          <a:prstGeom prst="rect">
            <a:avLst/>
          </a:prstGeom>
          <a:noFill/>
        </p:spPr>
        <p:txBody>
          <a:bodyPr wrap="square" rtlCol="0">
            <a:spAutoFit/>
          </a:bodyPr>
          <a:lstStyle/>
          <a:p>
            <a:r>
              <a:rPr lang="pt-BR" sz="2800" b="1" dirty="0" smtClean="0"/>
              <a:t>B</a:t>
            </a:r>
            <a:r>
              <a:rPr lang="pt-BR" sz="2800" b="1" baseline="-25000" dirty="0" smtClean="0"/>
              <a:t>2</a:t>
            </a:r>
            <a:endParaRPr lang="pt-BR" sz="2800" b="1" dirty="0"/>
          </a:p>
        </p:txBody>
      </p:sp>
      <p:sp>
        <p:nvSpPr>
          <p:cNvPr id="45" name="CaixaDeTexto 44"/>
          <p:cNvSpPr txBox="1"/>
          <p:nvPr/>
        </p:nvSpPr>
        <p:spPr>
          <a:xfrm>
            <a:off x="1133323" y="6335186"/>
            <a:ext cx="547431" cy="523220"/>
          </a:xfrm>
          <a:prstGeom prst="rect">
            <a:avLst/>
          </a:prstGeom>
          <a:noFill/>
        </p:spPr>
        <p:txBody>
          <a:bodyPr wrap="square" rtlCol="0">
            <a:spAutoFit/>
          </a:bodyPr>
          <a:lstStyle/>
          <a:p>
            <a:r>
              <a:rPr lang="pt-BR" sz="2800" b="1" dirty="0" smtClean="0"/>
              <a:t>B</a:t>
            </a:r>
            <a:r>
              <a:rPr lang="pt-BR" sz="2800" b="1" baseline="-25000" dirty="0" smtClean="0"/>
              <a:t>3</a:t>
            </a:r>
            <a:endParaRPr lang="pt-BR" sz="2800" b="1" dirty="0"/>
          </a:p>
        </p:txBody>
      </p:sp>
      <p:sp>
        <p:nvSpPr>
          <p:cNvPr id="46" name="CaixaDeTexto 45"/>
          <p:cNvSpPr txBox="1"/>
          <p:nvPr/>
        </p:nvSpPr>
        <p:spPr>
          <a:xfrm>
            <a:off x="3654454" y="6327383"/>
            <a:ext cx="547431" cy="523220"/>
          </a:xfrm>
          <a:prstGeom prst="rect">
            <a:avLst/>
          </a:prstGeom>
          <a:noFill/>
        </p:spPr>
        <p:txBody>
          <a:bodyPr wrap="square" rtlCol="0">
            <a:spAutoFit/>
          </a:bodyPr>
          <a:lstStyle/>
          <a:p>
            <a:r>
              <a:rPr lang="pt-BR" sz="2800" b="1" dirty="0" smtClean="0"/>
              <a:t>B</a:t>
            </a:r>
            <a:r>
              <a:rPr lang="pt-BR" sz="2800" b="1" baseline="-25000" dirty="0" smtClean="0"/>
              <a:t>4</a:t>
            </a:r>
            <a:endParaRPr lang="pt-BR" sz="2800" b="1" dirty="0"/>
          </a:p>
        </p:txBody>
      </p:sp>
      <p:sp>
        <p:nvSpPr>
          <p:cNvPr id="25" name="Espaço Reservado para Conteúdo 2"/>
          <p:cNvSpPr txBox="1">
            <a:spLocks/>
          </p:cNvSpPr>
          <p:nvPr/>
        </p:nvSpPr>
        <p:spPr>
          <a:xfrm>
            <a:off x="87086" y="1827919"/>
            <a:ext cx="5103223"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pt-BR" dirty="0" smtClean="0">
              <a:solidFill>
                <a:srgbClr val="FF0000"/>
              </a:solidFill>
            </a:endParaRPr>
          </a:p>
        </p:txBody>
      </p:sp>
      <p:sp>
        <p:nvSpPr>
          <p:cNvPr id="26" name="Espaço Reservado para Conteúdo 2"/>
          <p:cNvSpPr txBox="1">
            <a:spLocks/>
          </p:cNvSpPr>
          <p:nvPr/>
        </p:nvSpPr>
        <p:spPr>
          <a:xfrm>
            <a:off x="87086" y="1681798"/>
            <a:ext cx="4990204"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pt-BR" sz="2000" dirty="0" smtClean="0">
                <a:solidFill>
                  <a:srgbClr val="FF0000"/>
                </a:solidFill>
              </a:rPr>
              <a:t>Exemplo: Avaliação de 105 Genótipos.</a:t>
            </a:r>
          </a:p>
          <a:p>
            <a:pPr lvl="1" algn="just">
              <a:lnSpc>
                <a:spcPct val="100000"/>
              </a:lnSpc>
            </a:pPr>
            <a:r>
              <a:rPr lang="pt-BR" sz="1600" dirty="0" smtClean="0">
                <a:solidFill>
                  <a:srgbClr val="FF0000"/>
                </a:solidFill>
              </a:rPr>
              <a:t>100 Regulares</a:t>
            </a:r>
          </a:p>
          <a:p>
            <a:pPr lvl="1" algn="just">
              <a:lnSpc>
                <a:spcPct val="100000"/>
              </a:lnSpc>
            </a:pPr>
            <a:r>
              <a:rPr lang="pt-BR" sz="1600" dirty="0" smtClean="0">
                <a:solidFill>
                  <a:srgbClr val="FF0000"/>
                </a:solidFill>
              </a:rPr>
              <a:t>5 Comuns (Testemunhas)</a:t>
            </a:r>
          </a:p>
        </p:txBody>
      </p:sp>
    </p:spTree>
    <p:extLst>
      <p:ext uri="{BB962C8B-B14F-4D97-AF65-F5344CB8AC3E}">
        <p14:creationId xmlns:p14="http://schemas.microsoft.com/office/powerpoint/2010/main" val="28674803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64" name="Group 376">
            <a:extLst>
              <a:ext uri="{FF2B5EF4-FFF2-40B4-BE49-F238E27FC236}">
                <a16:creationId xmlns:a16="http://schemas.microsoft.com/office/drawing/2014/main" id="{D8FB0994-E60C-4FAE-AAC7-B946254D7EED}"/>
              </a:ext>
            </a:extLst>
          </p:cNvPr>
          <p:cNvGraphicFramePr>
            <a:graphicFrameLocks noGrp="1"/>
          </p:cNvGraphicFramePr>
          <p:nvPr/>
        </p:nvGraphicFramePr>
        <p:xfrm>
          <a:off x="2173288" y="1711325"/>
          <a:ext cx="7739062" cy="4389444"/>
        </p:xfrm>
        <a:graphic>
          <a:graphicData uri="http://schemas.openxmlformats.org/drawingml/2006/table">
            <a:tbl>
              <a:tblPr/>
              <a:tblGrid>
                <a:gridCol w="854075">
                  <a:extLst>
                    <a:ext uri="{9D8B030D-6E8A-4147-A177-3AD203B41FA5}">
                      <a16:colId xmlns:a16="http://schemas.microsoft.com/office/drawing/2014/main" val="20000"/>
                    </a:ext>
                  </a:extLst>
                </a:gridCol>
                <a:gridCol w="693737">
                  <a:extLst>
                    <a:ext uri="{9D8B030D-6E8A-4147-A177-3AD203B41FA5}">
                      <a16:colId xmlns:a16="http://schemas.microsoft.com/office/drawing/2014/main" val="20001"/>
                    </a:ext>
                  </a:extLst>
                </a:gridCol>
                <a:gridCol w="854075">
                  <a:extLst>
                    <a:ext uri="{9D8B030D-6E8A-4147-A177-3AD203B41FA5}">
                      <a16:colId xmlns:a16="http://schemas.microsoft.com/office/drawing/2014/main" val="20002"/>
                    </a:ext>
                  </a:extLst>
                </a:gridCol>
                <a:gridCol w="693738">
                  <a:extLst>
                    <a:ext uri="{9D8B030D-6E8A-4147-A177-3AD203B41FA5}">
                      <a16:colId xmlns:a16="http://schemas.microsoft.com/office/drawing/2014/main" val="20003"/>
                    </a:ext>
                  </a:extLst>
                </a:gridCol>
                <a:gridCol w="854075">
                  <a:extLst>
                    <a:ext uri="{9D8B030D-6E8A-4147-A177-3AD203B41FA5}">
                      <a16:colId xmlns:a16="http://schemas.microsoft.com/office/drawing/2014/main" val="20004"/>
                    </a:ext>
                  </a:extLst>
                </a:gridCol>
                <a:gridCol w="693737">
                  <a:extLst>
                    <a:ext uri="{9D8B030D-6E8A-4147-A177-3AD203B41FA5}">
                      <a16:colId xmlns:a16="http://schemas.microsoft.com/office/drawing/2014/main" val="20005"/>
                    </a:ext>
                  </a:extLst>
                </a:gridCol>
                <a:gridCol w="854075">
                  <a:extLst>
                    <a:ext uri="{9D8B030D-6E8A-4147-A177-3AD203B41FA5}">
                      <a16:colId xmlns:a16="http://schemas.microsoft.com/office/drawing/2014/main" val="20006"/>
                    </a:ext>
                  </a:extLst>
                </a:gridCol>
                <a:gridCol w="693738">
                  <a:extLst>
                    <a:ext uri="{9D8B030D-6E8A-4147-A177-3AD203B41FA5}">
                      <a16:colId xmlns:a16="http://schemas.microsoft.com/office/drawing/2014/main" val="20007"/>
                    </a:ext>
                  </a:extLst>
                </a:gridCol>
                <a:gridCol w="854075">
                  <a:extLst>
                    <a:ext uri="{9D8B030D-6E8A-4147-A177-3AD203B41FA5}">
                      <a16:colId xmlns:a16="http://schemas.microsoft.com/office/drawing/2014/main" val="20008"/>
                    </a:ext>
                  </a:extLst>
                </a:gridCol>
                <a:gridCol w="693737">
                  <a:extLst>
                    <a:ext uri="{9D8B030D-6E8A-4147-A177-3AD203B41FA5}">
                      <a16:colId xmlns:a16="http://schemas.microsoft.com/office/drawing/2014/main" val="20009"/>
                    </a:ext>
                  </a:extLst>
                </a:gridCol>
              </a:tblGrid>
              <a:tr h="365787">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Bloco1</a:t>
                      </a: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Bloco2</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Bloco5</a:t>
                      </a:r>
                    </a:p>
                  </a:txBody>
                  <a:tcPr marT="45723" marB="45723" anchor="b"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extLst>
                  <a:ext uri="{0D108BD9-81ED-4DB2-BD59-A6C34878D82A}">
                    <a16:rowId xmlns:a16="http://schemas.microsoft.com/office/drawing/2014/main" val="10000"/>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7.3</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7.9</a:t>
                      </a:r>
                    </a:p>
                  </a:txBody>
                  <a:tcPr marT="45723" marB="45723"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extLst>
                  <a:ext uri="{0D108BD9-81ED-4DB2-BD59-A6C34878D82A}">
                    <a16:rowId xmlns:a16="http://schemas.microsoft.com/office/drawing/2014/main" val="10002"/>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3"/>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4"/>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5"/>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13</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18</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22</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14</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19</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23</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6.4</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3</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15</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20</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7.1</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24</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10</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4.9</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16</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21</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25</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11</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17</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12</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Text Box 19">
            <a:extLst>
              <a:ext uri="{FF2B5EF4-FFF2-40B4-BE49-F238E27FC236}">
                <a16:creationId xmlns:a16="http://schemas.microsoft.com/office/drawing/2014/main" id="{51B6F2BE-5415-4048-9DCB-6FD6B86AF9CE}"/>
              </a:ext>
            </a:extLst>
          </p:cNvPr>
          <p:cNvSpPr txBox="1">
            <a:spLocks noChangeArrowheads="1"/>
          </p:cNvSpPr>
          <p:nvPr/>
        </p:nvSpPr>
        <p:spPr bwMode="auto">
          <a:xfrm>
            <a:off x="2135188" y="620714"/>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Produção de grãos (kg/parcela) de progênies de milho no delineamento de blocos aumentados.</a:t>
            </a:r>
          </a:p>
        </p:txBody>
      </p:sp>
    </p:spTree>
    <p:extLst>
      <p:ext uri="{BB962C8B-B14F-4D97-AF65-F5344CB8AC3E}">
        <p14:creationId xmlns:p14="http://schemas.microsoft.com/office/powerpoint/2010/main" val="546505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6"/>
          <p:cNvSpPr txBox="1">
            <a:spLocks noChangeArrowheads="1"/>
          </p:cNvSpPr>
          <p:nvPr/>
        </p:nvSpPr>
        <p:spPr bwMode="auto">
          <a:xfrm>
            <a:off x="3575050" y="1196975"/>
            <a:ext cx="5111750" cy="16256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GLM – SAS</a:t>
            </a:r>
          </a:p>
          <a:p>
            <a:pPr algn="ctr" eaLnBrk="1" hangingPunct="1">
              <a:spcBef>
                <a:spcPct val="0"/>
              </a:spcBef>
              <a:buFontTx/>
              <a:buNone/>
            </a:pPr>
            <a:r>
              <a:rPr lang="pt-BR" altLang="en-US" sz="2000" b="1">
                <a:latin typeface="Book Antiqua" panose="02040602050305030304" pitchFamily="18" charset="0"/>
              </a:rPr>
              <a:t>Library Stats (função lm , aov) –  R</a:t>
            </a:r>
          </a:p>
          <a:p>
            <a:pPr algn="ctr" eaLnBrk="1" hangingPunct="1">
              <a:spcBef>
                <a:spcPct val="0"/>
              </a:spcBef>
              <a:buFontTx/>
              <a:buNone/>
            </a:pPr>
            <a:r>
              <a:rPr lang="pt-BR" altLang="en-US" sz="2000" b="1">
                <a:latin typeface="Book Antiqua" panose="02040602050305030304" pitchFamily="18" charset="0"/>
              </a:rPr>
              <a:t>Library Agricolae</a:t>
            </a:r>
          </a:p>
          <a:p>
            <a:pPr algn="ctr" eaLnBrk="1" hangingPunct="1">
              <a:spcBef>
                <a:spcPct val="0"/>
              </a:spcBef>
              <a:buFontTx/>
              <a:buNone/>
            </a:pPr>
            <a:r>
              <a:rPr lang="pt-BR" altLang="en-US" sz="2000" b="1">
                <a:latin typeface="Book Antiqua" panose="02040602050305030304" pitchFamily="18" charset="0"/>
              </a:rPr>
              <a:t>MAPGEN</a:t>
            </a:r>
          </a:p>
          <a:p>
            <a:pPr algn="ctr" eaLnBrk="1" hangingPunct="1">
              <a:spcBef>
                <a:spcPct val="0"/>
              </a:spcBef>
              <a:buFontTx/>
              <a:buNone/>
            </a:pPr>
            <a:r>
              <a:rPr lang="pt-BR" altLang="en-US" sz="2000" b="1">
                <a:latin typeface="Book Antiqua" panose="02040602050305030304" pitchFamily="18" charset="0"/>
              </a:rPr>
              <a:t>GENES</a:t>
            </a:r>
          </a:p>
        </p:txBody>
      </p:sp>
      <p:sp>
        <p:nvSpPr>
          <p:cNvPr id="6" name="Text Box 19">
            <a:extLst>
              <a:ext uri="{FF2B5EF4-FFF2-40B4-BE49-F238E27FC236}">
                <a16:creationId xmlns:a16="http://schemas.microsoft.com/office/drawing/2014/main" id="{64F7BAA2-DD8D-4859-895E-1C40C66DA990}"/>
              </a:ext>
            </a:extLst>
          </p:cNvPr>
          <p:cNvSpPr txBox="1">
            <a:spLocks noChangeArrowheads="1"/>
          </p:cNvSpPr>
          <p:nvPr/>
        </p:nvSpPr>
        <p:spPr bwMode="auto">
          <a:xfrm>
            <a:off x="2249488" y="520701"/>
            <a:ext cx="7929562"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DBA: </a:t>
            </a:r>
            <a:r>
              <a:rPr lang="pt-BR" sz="2000">
                <a:latin typeface="Century Gothic" pitchFamily="34" charset="0"/>
                <a:cs typeface="Arial" charset="0"/>
              </a:rPr>
              <a:t>Análise com recuperação da informação intrablocos</a:t>
            </a:r>
          </a:p>
        </p:txBody>
      </p:sp>
      <p:sp>
        <p:nvSpPr>
          <p:cNvPr id="2" name="Text Box 19">
            <a:extLst>
              <a:ext uri="{FF2B5EF4-FFF2-40B4-BE49-F238E27FC236}">
                <a16:creationId xmlns:a16="http://schemas.microsoft.com/office/drawing/2014/main" id="{2AE6CBF9-E80E-40E2-9A15-781FCEB1E163}"/>
              </a:ext>
            </a:extLst>
          </p:cNvPr>
          <p:cNvSpPr txBox="1">
            <a:spLocks noChangeArrowheads="1"/>
          </p:cNvSpPr>
          <p:nvPr/>
        </p:nvSpPr>
        <p:spPr bwMode="auto">
          <a:xfrm>
            <a:off x="2279651" y="3087689"/>
            <a:ext cx="7929563"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DBA: </a:t>
            </a:r>
            <a:r>
              <a:rPr lang="pt-BR" sz="2000">
                <a:latin typeface="Century Gothic" pitchFamily="34" charset="0"/>
                <a:cs typeface="Arial" charset="0"/>
              </a:rPr>
              <a:t>Análise com recuperação da informação interblocos</a:t>
            </a:r>
          </a:p>
        </p:txBody>
      </p:sp>
      <p:sp>
        <p:nvSpPr>
          <p:cNvPr id="71685" name="Text Box 6"/>
          <p:cNvSpPr txBox="1">
            <a:spLocks noChangeArrowheads="1"/>
          </p:cNvSpPr>
          <p:nvPr/>
        </p:nvSpPr>
        <p:spPr bwMode="auto">
          <a:xfrm>
            <a:off x="3575050" y="3933826"/>
            <a:ext cx="5111750" cy="70802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Mixed – SAS</a:t>
            </a:r>
          </a:p>
          <a:p>
            <a:pPr algn="ctr" eaLnBrk="1" hangingPunct="1">
              <a:spcBef>
                <a:spcPct val="0"/>
              </a:spcBef>
              <a:buFontTx/>
              <a:buNone/>
            </a:pPr>
            <a:r>
              <a:rPr lang="pt-BR" altLang="en-US" sz="2000" b="1">
                <a:latin typeface="Book Antiqua" panose="02040602050305030304" pitchFamily="18" charset="0"/>
              </a:rPr>
              <a:t>Library lme4 – R</a:t>
            </a:r>
          </a:p>
        </p:txBody>
      </p:sp>
    </p:spTree>
    <p:extLst>
      <p:ext uri="{BB962C8B-B14F-4D97-AF65-F5344CB8AC3E}">
        <p14:creationId xmlns:p14="http://schemas.microsoft.com/office/powerpoint/2010/main" val="986283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153" y="1702344"/>
            <a:ext cx="7704138"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9">
            <a:extLst>
              <a:ext uri="{FF2B5EF4-FFF2-40B4-BE49-F238E27FC236}">
                <a16:creationId xmlns:a16="http://schemas.microsoft.com/office/drawing/2014/main" id="{4A9AAFD7-DE6E-494E-A1DF-2A704721AC6D}"/>
              </a:ext>
            </a:extLst>
          </p:cNvPr>
          <p:cNvSpPr txBox="1">
            <a:spLocks noChangeArrowheads="1"/>
          </p:cNvSpPr>
          <p:nvPr/>
        </p:nvSpPr>
        <p:spPr bwMode="auto">
          <a:xfrm>
            <a:off x="4771119" y="676594"/>
            <a:ext cx="2551113" cy="396875"/>
          </a:xfrm>
          <a:prstGeom prst="rect">
            <a:avLst/>
          </a:prstGeom>
          <a:solidFill>
            <a:schemeClr val="bg1">
              <a:lumMod val="75000"/>
            </a:schemeClr>
          </a:solidFill>
          <a:ln w="9525">
            <a:noFill/>
            <a:miter lim="800000"/>
            <a:headEnd/>
            <a:tailEnd/>
          </a:ln>
        </p:spPr>
        <p:txBody>
          <a:bodyPr>
            <a:spAutoFit/>
          </a:bodyPr>
          <a:lstStyle/>
          <a:p>
            <a:pPr algn="ctr" eaLnBrk="1" hangingPunct="1">
              <a:spcBef>
                <a:spcPct val="50000"/>
              </a:spcBef>
              <a:buFont typeface="Wingdings" pitchFamily="2" charset="2"/>
              <a:buNone/>
              <a:defRPr/>
            </a:pPr>
            <a:r>
              <a:rPr lang="pt-BR" sz="2000" b="1">
                <a:latin typeface="Century Gothic" pitchFamily="34" charset="0"/>
                <a:cs typeface="Arial" charset="0"/>
              </a:rPr>
              <a:t>MAPGEN</a:t>
            </a:r>
          </a:p>
        </p:txBody>
      </p:sp>
    </p:spTree>
    <p:extLst>
      <p:ext uri="{BB962C8B-B14F-4D97-AF65-F5344CB8AC3E}">
        <p14:creationId xmlns:p14="http://schemas.microsoft.com/office/powerpoint/2010/main" val="38838938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30183" t="29080" r="28867" b="38161"/>
          <a:stretch>
            <a:fillRect/>
          </a:stretch>
        </p:blipFill>
        <p:spPr bwMode="auto">
          <a:xfrm>
            <a:off x="2683557" y="3292159"/>
            <a:ext cx="6985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605" y="185421"/>
            <a:ext cx="7704138"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779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362" name="Group 426">
            <a:extLst>
              <a:ext uri="{FF2B5EF4-FFF2-40B4-BE49-F238E27FC236}">
                <a16:creationId xmlns:a16="http://schemas.microsoft.com/office/drawing/2014/main" id="{7873E880-EC29-4928-8008-40925A07B792}"/>
              </a:ext>
            </a:extLst>
          </p:cNvPr>
          <p:cNvGraphicFramePr>
            <a:graphicFrameLocks noGrp="1"/>
          </p:cNvGraphicFramePr>
          <p:nvPr/>
        </p:nvGraphicFramePr>
        <p:xfrm>
          <a:off x="2495550" y="1125538"/>
          <a:ext cx="7321550" cy="5486400"/>
        </p:xfrm>
        <a:graphic>
          <a:graphicData uri="http://schemas.openxmlformats.org/drawingml/2006/table">
            <a:tbl>
              <a:tblPr/>
              <a:tblGrid>
                <a:gridCol w="582613">
                  <a:extLst>
                    <a:ext uri="{9D8B030D-6E8A-4147-A177-3AD203B41FA5}">
                      <a16:colId xmlns:a16="http://schemas.microsoft.com/office/drawing/2014/main" val="20000"/>
                    </a:ext>
                  </a:extLst>
                </a:gridCol>
                <a:gridCol w="1808162">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582613">
                  <a:extLst>
                    <a:ext uri="{9D8B030D-6E8A-4147-A177-3AD203B41FA5}">
                      <a16:colId xmlns:a16="http://schemas.microsoft.com/office/drawing/2014/main" val="20003"/>
                    </a:ext>
                  </a:extLst>
                </a:gridCol>
                <a:gridCol w="1808162">
                  <a:extLst>
                    <a:ext uri="{9D8B030D-6E8A-4147-A177-3AD203B41FA5}">
                      <a16:colId xmlns:a16="http://schemas.microsoft.com/office/drawing/2014/main" val="20004"/>
                    </a:ext>
                  </a:extLst>
                </a:gridCol>
                <a:gridCol w="1270000">
                  <a:extLst>
                    <a:ext uri="{9D8B030D-6E8A-4147-A177-3AD203B41FA5}">
                      <a16:colId xmlns:a16="http://schemas.microsoft.com/office/drawing/2014/main" val="20005"/>
                    </a:ext>
                  </a:extLst>
                </a:gridCol>
              </a:tblGrid>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err="1">
                          <a:ln>
                            <a:noFill/>
                          </a:ln>
                          <a:solidFill>
                            <a:schemeClr val="tx1"/>
                          </a:solidFill>
                          <a:effectLst/>
                          <a:latin typeface="Century Gothic" pitchFamily="34" charset="0"/>
                          <a:cs typeface="Arial" charset="0"/>
                        </a:rPr>
                        <a:t>Trat</a:t>
                      </a:r>
                      <a:endParaRPr kumimoji="0" lang="pt-BR" sz="1800" b="0" i="0" u="none" strike="noStrike" cap="none" normalizeH="0" baseline="0" dirty="0">
                        <a:ln>
                          <a:noFill/>
                        </a:ln>
                        <a:solidFill>
                          <a:schemeClr val="tx1"/>
                        </a:solidFill>
                        <a:effectLst/>
                        <a:latin typeface="Century Gothic" pitchFamily="34" charset="0"/>
                        <a:cs typeface="Arial" charset="0"/>
                      </a:endParaRPr>
                    </a:p>
                  </a:txBody>
                  <a:tcPr anchor="b"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Não Aj</a:t>
                      </a: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Aj</a:t>
                      </a: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Trat</a:t>
                      </a: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Não Aj</a:t>
                      </a: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Aj</a:t>
                      </a:r>
                    </a:p>
                  </a:txBody>
                  <a:tcPr anchor="b"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a:t>
                      </a:r>
                    </a:p>
                  </a:txBody>
                  <a:tcPr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8.100</a:t>
                      </a:r>
                    </a:p>
                  </a:txBody>
                  <a:tcPr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8.030</a:t>
                      </a: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16</a:t>
                      </a: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6.700</a:t>
                      </a:r>
                    </a:p>
                  </a:txBody>
                  <a:tcPr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6.505</a:t>
                      </a:r>
                    </a:p>
                  </a:txBody>
                  <a:tcPr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4.130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17</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3</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7.330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18</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7.005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19</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20</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7.100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7.605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21</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6.805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22</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23</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6.400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5.755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24</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10</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4.900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4.855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5.605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11</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A</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7.560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7.560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1"/>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12</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9.155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8.300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8.300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2"/>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13</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8.205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8.500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8.500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3"/>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14</a:t>
                      </a:r>
                    </a:p>
                  </a:txBody>
                  <a:tcPr anchor="b"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9.800</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9.605</a:t>
                      </a:r>
                    </a:p>
                  </a:txBody>
                  <a:tcPr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7.260</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7.260</a:t>
                      </a:r>
                    </a:p>
                  </a:txBody>
                  <a:tcPr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4"/>
                  </a:ext>
                </a:extLst>
              </a:tr>
            </a:tbl>
          </a:graphicData>
        </a:graphic>
      </p:graphicFrame>
      <p:sp>
        <p:nvSpPr>
          <p:cNvPr id="5" name="Text Box 19">
            <a:extLst>
              <a:ext uri="{FF2B5EF4-FFF2-40B4-BE49-F238E27FC236}">
                <a16:creationId xmlns:a16="http://schemas.microsoft.com/office/drawing/2014/main" id="{9FF5EC15-521B-4FB8-B574-F08E2EA0E8B3}"/>
              </a:ext>
            </a:extLst>
          </p:cNvPr>
          <p:cNvSpPr txBox="1">
            <a:spLocks noChangeArrowheads="1"/>
          </p:cNvSpPr>
          <p:nvPr/>
        </p:nvSpPr>
        <p:spPr bwMode="auto">
          <a:xfrm>
            <a:off x="2135188" y="260351"/>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Médias de produção de grãos (kg/parcela) dos tratamentos regulares e comuns.</a:t>
            </a:r>
          </a:p>
        </p:txBody>
      </p:sp>
    </p:spTree>
    <p:extLst>
      <p:ext uri="{BB962C8B-B14F-4D97-AF65-F5344CB8AC3E}">
        <p14:creationId xmlns:p14="http://schemas.microsoft.com/office/powerpoint/2010/main" val="3005586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Grupos de Experimentos</a:t>
            </a:r>
            <a:endParaRPr lang="pt-BR" i="1" dirty="0"/>
          </a:p>
        </p:txBody>
      </p:sp>
      <p:sp>
        <p:nvSpPr>
          <p:cNvPr id="6" name="Espaço Reservado para Conteúdo 2"/>
          <p:cNvSpPr>
            <a:spLocks noGrp="1"/>
          </p:cNvSpPr>
          <p:nvPr>
            <p:ph idx="1"/>
          </p:nvPr>
        </p:nvSpPr>
        <p:spPr>
          <a:xfrm>
            <a:off x="5190309" y="2160541"/>
            <a:ext cx="6723017" cy="712328"/>
          </a:xfrm>
        </p:spPr>
        <p:txBody>
          <a:bodyPr>
            <a:noAutofit/>
          </a:bodyPr>
          <a:lstStyle/>
          <a:p>
            <a:pPr algn="just">
              <a:lnSpc>
                <a:spcPct val="100000"/>
              </a:lnSpc>
            </a:pPr>
            <a:r>
              <a:rPr lang="pt-BR" sz="2000" dirty="0" smtClean="0">
                <a:solidFill>
                  <a:srgbClr val="FF0000"/>
                </a:solidFill>
              </a:rPr>
              <a:t>São realizados vários experimentos distintos contendo a testemunhas comuns;</a:t>
            </a:r>
          </a:p>
          <a:p>
            <a:pPr algn="just">
              <a:lnSpc>
                <a:spcPct val="100000"/>
              </a:lnSpc>
            </a:pPr>
            <a:r>
              <a:rPr lang="pt-BR" sz="2000" dirty="0" smtClean="0">
                <a:solidFill>
                  <a:srgbClr val="FF0000"/>
                </a:solidFill>
              </a:rPr>
              <a:t>A </a:t>
            </a:r>
            <a:r>
              <a:rPr lang="pt-BR" sz="2000" dirty="0">
                <a:solidFill>
                  <a:srgbClr val="FF0000"/>
                </a:solidFill>
              </a:rPr>
              <a:t>união de todos os experimentos reúne todos os </a:t>
            </a:r>
            <a:r>
              <a:rPr lang="pt-BR" sz="2000" dirty="0" smtClean="0">
                <a:solidFill>
                  <a:srgbClr val="FF0000"/>
                </a:solidFill>
              </a:rPr>
              <a:t>tratamentos que se tem interesse em estudar;</a:t>
            </a:r>
          </a:p>
          <a:p>
            <a:pPr algn="just">
              <a:lnSpc>
                <a:spcPct val="100000"/>
              </a:lnSpc>
            </a:pPr>
            <a:r>
              <a:rPr lang="pt-BR" sz="2000" dirty="0" smtClean="0">
                <a:solidFill>
                  <a:srgbClr val="FF0000"/>
                </a:solidFill>
              </a:rPr>
              <a:t>Cada experimento é conduzido em delineamento de blocos </a:t>
            </a:r>
            <a:r>
              <a:rPr lang="pt-BR" sz="2000" dirty="0" err="1" smtClean="0">
                <a:solidFill>
                  <a:srgbClr val="FF0000"/>
                </a:solidFill>
              </a:rPr>
              <a:t>casualizados</a:t>
            </a:r>
            <a:r>
              <a:rPr lang="pt-BR" sz="2000" dirty="0" smtClean="0">
                <a:solidFill>
                  <a:srgbClr val="FF0000"/>
                </a:solidFill>
              </a:rPr>
              <a:t>;</a:t>
            </a:r>
            <a:endParaRPr lang="pt-BR" sz="2000" dirty="0">
              <a:solidFill>
                <a:srgbClr val="FF0000"/>
              </a:solidFill>
            </a:endParaRPr>
          </a:p>
          <a:p>
            <a:pPr algn="just">
              <a:lnSpc>
                <a:spcPct val="100000"/>
              </a:lnSpc>
            </a:pPr>
            <a:r>
              <a:rPr lang="pt-BR" sz="2000" dirty="0" smtClean="0">
                <a:solidFill>
                  <a:srgbClr val="FF0000"/>
                </a:solidFill>
              </a:rPr>
              <a:t>Possibilita a avaliação de genótipos com uso de repetições porém cada tratamento ocorre em um único experimento;</a:t>
            </a:r>
          </a:p>
          <a:p>
            <a:pPr algn="just">
              <a:lnSpc>
                <a:spcPct val="100000"/>
              </a:lnSpc>
            </a:pPr>
            <a:r>
              <a:rPr lang="pt-BR" sz="2000" dirty="0" smtClean="0">
                <a:solidFill>
                  <a:srgbClr val="FF0000"/>
                </a:solidFill>
              </a:rPr>
              <a:t>Utilizado quando se avalia grande número de tratamentos;</a:t>
            </a:r>
          </a:p>
          <a:p>
            <a:pPr algn="just">
              <a:lnSpc>
                <a:spcPct val="100000"/>
              </a:lnSpc>
            </a:pPr>
            <a:r>
              <a:rPr lang="pt-BR" sz="2000" dirty="0" smtClean="0">
                <a:solidFill>
                  <a:srgbClr val="FF0000"/>
                </a:solidFill>
              </a:rPr>
              <a:t>Os experimentos são conduzidos na mesma área de modo que não exista interação tratamentos </a:t>
            </a:r>
            <a:r>
              <a:rPr lang="pt-BR" sz="2000" smtClean="0">
                <a:solidFill>
                  <a:srgbClr val="FF0000"/>
                </a:solidFill>
              </a:rPr>
              <a:t>X experimentos.</a:t>
            </a:r>
            <a:endParaRPr lang="pt-BR" sz="2000" dirty="0" smtClean="0">
              <a:solidFill>
                <a:srgbClr val="FF0000"/>
              </a:solidFill>
            </a:endParaRPr>
          </a:p>
          <a:p>
            <a:pPr algn="just">
              <a:lnSpc>
                <a:spcPct val="100000"/>
              </a:lnSpc>
            </a:pPr>
            <a:endParaRPr lang="pt-BR" sz="1800" dirty="0" smtClean="0">
              <a:solidFill>
                <a:srgbClr val="FF0000"/>
              </a:solidFill>
            </a:endParaRPr>
          </a:p>
        </p:txBody>
      </p:sp>
      <p:sp>
        <p:nvSpPr>
          <p:cNvPr id="5" name="Retângulo 4"/>
          <p:cNvSpPr/>
          <p:nvPr/>
        </p:nvSpPr>
        <p:spPr>
          <a:xfrm>
            <a:off x="87086" y="2540247"/>
            <a:ext cx="4990204" cy="408697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91637" y="2612444"/>
            <a:ext cx="4776604" cy="9504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Espaço Reservado para Conteúdo 2"/>
          <p:cNvSpPr txBox="1">
            <a:spLocks/>
          </p:cNvSpPr>
          <p:nvPr/>
        </p:nvSpPr>
        <p:spPr>
          <a:xfrm>
            <a:off x="87086" y="1827919"/>
            <a:ext cx="5103223"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pt-BR" dirty="0" smtClean="0">
              <a:solidFill>
                <a:srgbClr val="FF0000"/>
              </a:solidFill>
            </a:endParaRPr>
          </a:p>
        </p:txBody>
      </p:sp>
      <p:sp>
        <p:nvSpPr>
          <p:cNvPr id="26" name="Espaço Reservado para Conteúdo 2"/>
          <p:cNvSpPr txBox="1">
            <a:spLocks/>
          </p:cNvSpPr>
          <p:nvPr/>
        </p:nvSpPr>
        <p:spPr>
          <a:xfrm>
            <a:off x="87086" y="1620195"/>
            <a:ext cx="4990204"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pt-BR" sz="2000" dirty="0" smtClean="0">
                <a:solidFill>
                  <a:srgbClr val="FF0000"/>
                </a:solidFill>
              </a:rPr>
              <a:t>Exemplo: Avaliação de </a:t>
            </a:r>
            <a:r>
              <a:rPr lang="pt-BR" sz="2000" smtClean="0">
                <a:solidFill>
                  <a:srgbClr val="FF0000"/>
                </a:solidFill>
              </a:rPr>
              <a:t>400 progênies.</a:t>
            </a:r>
            <a:endParaRPr lang="pt-BR" sz="2000" dirty="0" smtClean="0">
              <a:solidFill>
                <a:srgbClr val="FF0000"/>
              </a:solidFill>
            </a:endParaRPr>
          </a:p>
          <a:p>
            <a:pPr lvl="1" algn="just">
              <a:lnSpc>
                <a:spcPct val="100000"/>
              </a:lnSpc>
            </a:pPr>
            <a:r>
              <a:rPr lang="pt-BR" sz="1600" dirty="0" smtClean="0">
                <a:solidFill>
                  <a:srgbClr val="FF0000"/>
                </a:solidFill>
              </a:rPr>
              <a:t>20 experimentos (20 progênies + 5 testemunhas) </a:t>
            </a:r>
          </a:p>
          <a:p>
            <a:pPr marL="0" indent="0" algn="just">
              <a:lnSpc>
                <a:spcPct val="150000"/>
              </a:lnSpc>
              <a:buNone/>
            </a:pPr>
            <a:endParaRPr lang="pt-BR" sz="2000" dirty="0" smtClean="0">
              <a:solidFill>
                <a:srgbClr val="FF0000"/>
              </a:solidFill>
            </a:endParaRPr>
          </a:p>
        </p:txBody>
      </p:sp>
      <p:sp>
        <p:nvSpPr>
          <p:cNvPr id="15" name="Retângulo 14"/>
          <p:cNvSpPr/>
          <p:nvPr/>
        </p:nvSpPr>
        <p:spPr>
          <a:xfrm>
            <a:off x="191637" y="3644639"/>
            <a:ext cx="4776604" cy="95899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191637" y="5544986"/>
            <a:ext cx="4776604" cy="95861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390857" y="2703287"/>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 name="CaixaDeTexto 2"/>
          <p:cNvSpPr txBox="1"/>
          <p:nvPr/>
        </p:nvSpPr>
        <p:spPr>
          <a:xfrm>
            <a:off x="2492448" y="4381316"/>
            <a:ext cx="266420" cy="1200329"/>
          </a:xfrm>
          <a:prstGeom prst="rect">
            <a:avLst/>
          </a:prstGeom>
          <a:noFill/>
        </p:spPr>
        <p:txBody>
          <a:bodyPr wrap="none" rtlCol="0">
            <a:spAutoFit/>
          </a:bodyPr>
          <a:lstStyle/>
          <a:p>
            <a:r>
              <a:rPr lang="pt-BR" sz="2400" b="1" smtClean="0"/>
              <a:t>.</a:t>
            </a:r>
            <a:endParaRPr lang="pt-BR" sz="2400" b="1" dirty="0" smtClean="0"/>
          </a:p>
          <a:p>
            <a:r>
              <a:rPr lang="pt-BR" sz="2400" b="1" smtClean="0"/>
              <a:t>.</a:t>
            </a:r>
            <a:endParaRPr lang="pt-BR" sz="2400" b="1" dirty="0" smtClean="0"/>
          </a:p>
          <a:p>
            <a:r>
              <a:rPr lang="pt-BR" sz="2400" b="1" smtClean="0"/>
              <a:t>.</a:t>
            </a:r>
            <a:endParaRPr lang="pt-BR" sz="2400" b="1" dirty="0"/>
          </a:p>
        </p:txBody>
      </p:sp>
      <p:sp>
        <p:nvSpPr>
          <p:cNvPr id="28" name="Retângulo 27"/>
          <p:cNvSpPr/>
          <p:nvPr/>
        </p:nvSpPr>
        <p:spPr>
          <a:xfrm>
            <a:off x="1970603" y="2694654"/>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2</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29" name="Retângulo 28"/>
          <p:cNvSpPr/>
          <p:nvPr/>
        </p:nvSpPr>
        <p:spPr>
          <a:xfrm>
            <a:off x="3494363" y="2677478"/>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3</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0" name="Retângulo 29"/>
          <p:cNvSpPr/>
          <p:nvPr/>
        </p:nvSpPr>
        <p:spPr>
          <a:xfrm>
            <a:off x="378871" y="3711901"/>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2" name="Retângulo 31"/>
          <p:cNvSpPr/>
          <p:nvPr/>
        </p:nvSpPr>
        <p:spPr>
          <a:xfrm>
            <a:off x="1944211" y="3719123"/>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2</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3" name="Retângulo 32"/>
          <p:cNvSpPr/>
          <p:nvPr/>
        </p:nvSpPr>
        <p:spPr>
          <a:xfrm>
            <a:off x="3483477" y="3721348"/>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3</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6" name="Retângulo 35"/>
          <p:cNvSpPr/>
          <p:nvPr/>
        </p:nvSpPr>
        <p:spPr>
          <a:xfrm>
            <a:off x="378870" y="5619282"/>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7" name="Retângulo 36"/>
          <p:cNvSpPr/>
          <p:nvPr/>
        </p:nvSpPr>
        <p:spPr>
          <a:xfrm>
            <a:off x="1972488" y="5618304"/>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8" name="Retângulo 37"/>
          <p:cNvSpPr/>
          <p:nvPr/>
        </p:nvSpPr>
        <p:spPr>
          <a:xfrm>
            <a:off x="3503071" y="5618303"/>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Tree>
    <p:extLst>
      <p:ext uri="{BB962C8B-B14F-4D97-AF65-F5344CB8AC3E}">
        <p14:creationId xmlns:p14="http://schemas.microsoft.com/office/powerpoint/2010/main" val="2592224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Text Box 19"/>
          <p:cNvSpPr txBox="1">
            <a:spLocks noChangeArrowheads="1"/>
          </p:cNvSpPr>
          <p:nvPr/>
        </p:nvSpPr>
        <p:spPr bwMode="auto">
          <a:xfrm>
            <a:off x="2211750" y="1012237"/>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dirty="0">
                <a:latin typeface="Century Gothic" panose="020B0502020202020204" pitchFamily="34" charset="0"/>
              </a:rPr>
              <a:t> Tratamentos sob avaliação são distribuídos em diferentes experimentos (</a:t>
            </a:r>
            <a:r>
              <a:rPr lang="pt-BR" altLang="en-US" sz="2000" dirty="0" smtClean="0">
                <a:latin typeface="Century Gothic" panose="020B0502020202020204" pitchFamily="34" charset="0"/>
              </a:rPr>
              <a:t>DBC) </a:t>
            </a:r>
            <a:r>
              <a:rPr lang="pt-BR" altLang="en-US" sz="2000" dirty="0">
                <a:latin typeface="Century Gothic" panose="020B0502020202020204" pitchFamily="34" charset="0"/>
              </a:rPr>
              <a:t>numa mesma área experimental</a:t>
            </a:r>
          </a:p>
        </p:txBody>
      </p:sp>
      <p:sp>
        <p:nvSpPr>
          <p:cNvPr id="57351" name="Text Box 19"/>
          <p:cNvSpPr txBox="1">
            <a:spLocks noChangeArrowheads="1"/>
          </p:cNvSpPr>
          <p:nvPr/>
        </p:nvSpPr>
        <p:spPr bwMode="auto">
          <a:xfrm>
            <a:off x="2211750" y="2020299"/>
            <a:ext cx="777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Em cada experimento agregam-se os mesmos tratamentos comuns</a:t>
            </a:r>
          </a:p>
        </p:txBody>
      </p:sp>
      <p:grpSp>
        <p:nvGrpSpPr>
          <p:cNvPr id="2" name="Group 11"/>
          <p:cNvGrpSpPr>
            <a:grpSpLocks/>
          </p:cNvGrpSpPr>
          <p:nvPr/>
        </p:nvGrpSpPr>
        <p:grpSpPr bwMode="auto">
          <a:xfrm>
            <a:off x="2211750" y="3029948"/>
            <a:ext cx="7777162" cy="1511300"/>
            <a:chOff x="521" y="2342"/>
            <a:chExt cx="4899" cy="952"/>
          </a:xfrm>
        </p:grpSpPr>
        <p:sp>
          <p:nvSpPr>
            <p:cNvPr id="11" name="Seta para baixo 10">
              <a:extLst>
                <a:ext uri="{FF2B5EF4-FFF2-40B4-BE49-F238E27FC236}">
                  <a16:creationId xmlns:a16="http://schemas.microsoft.com/office/drawing/2014/main" id="{AF67B3F4-F440-4946-A1C1-EA697449C7D5}"/>
                </a:ext>
              </a:extLst>
            </p:cNvPr>
            <p:cNvSpPr/>
            <p:nvPr/>
          </p:nvSpPr>
          <p:spPr>
            <a:xfrm>
              <a:off x="1973" y="2342"/>
              <a:ext cx="1497" cy="2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80905" name="Text Box 19"/>
            <p:cNvSpPr txBox="1">
              <a:spLocks noChangeArrowheads="1"/>
            </p:cNvSpPr>
            <p:nvPr/>
          </p:nvSpPr>
          <p:spPr bwMode="auto">
            <a:xfrm>
              <a:off x="521" y="2852"/>
              <a:ext cx="489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Grupos de experimentos – Experimento no Delineamento em Blocos Incompletos</a:t>
              </a:r>
            </a:p>
          </p:txBody>
        </p:sp>
      </p:grpSp>
      <p:sp>
        <p:nvSpPr>
          <p:cNvPr id="57354" name="Text Box 19"/>
          <p:cNvSpPr txBox="1">
            <a:spLocks noChangeArrowheads="1"/>
          </p:cNvSpPr>
          <p:nvPr/>
        </p:nvSpPr>
        <p:spPr bwMode="auto">
          <a:xfrm>
            <a:off x="2211750" y="4847637"/>
            <a:ext cx="777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Maior flexibilidade em relação aos látices – número de tratamentos regulares e de blocos</a:t>
            </a:r>
          </a:p>
        </p:txBody>
      </p:sp>
    </p:spTree>
    <p:extLst>
      <p:ext uri="{BB962C8B-B14F-4D97-AF65-F5344CB8AC3E}">
        <p14:creationId xmlns:p14="http://schemas.microsoft.com/office/powerpoint/2010/main" val="22584580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9"/>
          <p:cNvSpPr txBox="1">
            <a:spLocks noChangeArrowheads="1"/>
          </p:cNvSpPr>
          <p:nvPr/>
        </p:nvSpPr>
        <p:spPr bwMode="auto">
          <a:xfrm>
            <a:off x="1919288" y="404814"/>
            <a:ext cx="7993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Exemplo:</a:t>
            </a:r>
            <a:r>
              <a:rPr lang="pt-BR" altLang="en-US" sz="2000">
                <a:latin typeface="Century Gothic" panose="020B0502020202020204" pitchFamily="34" charset="0"/>
              </a:rPr>
              <a:t> z=30 cultivares sob teste e c=3 testemunhas em g=3 experimentos</a:t>
            </a:r>
          </a:p>
        </p:txBody>
      </p:sp>
      <p:sp>
        <p:nvSpPr>
          <p:cNvPr id="88070" name="CaixaDeTexto 9"/>
          <p:cNvSpPr txBox="1">
            <a:spLocks noChangeArrowheads="1"/>
          </p:cNvSpPr>
          <p:nvPr/>
        </p:nvSpPr>
        <p:spPr bwMode="auto">
          <a:xfrm>
            <a:off x="2566989"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Exp01</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1" name="AutoShape 7"/>
          <p:cNvSpPr>
            <a:spLocks noChangeArrowheads="1"/>
          </p:cNvSpPr>
          <p:nvPr/>
        </p:nvSpPr>
        <p:spPr bwMode="auto">
          <a:xfrm>
            <a:off x="4656139" y="2565400"/>
            <a:ext cx="2808287" cy="433388"/>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88075" name="CaixaDeTexto 9"/>
          <p:cNvSpPr txBox="1">
            <a:spLocks noChangeArrowheads="1"/>
          </p:cNvSpPr>
          <p:nvPr/>
        </p:nvSpPr>
        <p:spPr bwMode="auto">
          <a:xfrm>
            <a:off x="5016501"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Exp02</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6" name="CaixaDeTexto 9"/>
          <p:cNvSpPr txBox="1">
            <a:spLocks noChangeArrowheads="1"/>
          </p:cNvSpPr>
          <p:nvPr/>
        </p:nvSpPr>
        <p:spPr bwMode="auto">
          <a:xfrm>
            <a:off x="7464426"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Exp03</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7" name="CaixaDeTexto 9"/>
          <p:cNvSpPr txBox="1">
            <a:spLocks noChangeArrowheads="1"/>
          </p:cNvSpPr>
          <p:nvPr/>
        </p:nvSpPr>
        <p:spPr bwMode="auto">
          <a:xfrm>
            <a:off x="4943476" y="3068639"/>
            <a:ext cx="2232025" cy="1311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Análise de grupos de experimentos (z=30 c=3 g=3) </a:t>
            </a:r>
            <a:endParaRPr lang="pt-BR" altLang="en-US" sz="2000" b="1" baseline="30000">
              <a:latin typeface="Century" panose="02040604050505020304" pitchFamily="18" charset="0"/>
            </a:endParaRPr>
          </a:p>
        </p:txBody>
      </p:sp>
      <p:pic>
        <p:nvPicPr>
          <p:cNvPr id="8807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4503738"/>
            <a:ext cx="8101013"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7464426" y="6210403"/>
            <a:ext cx="936475" cy="369332"/>
          </a:xfrm>
          <a:prstGeom prst="rect">
            <a:avLst/>
          </a:prstGeom>
          <a:noFill/>
        </p:spPr>
        <p:txBody>
          <a:bodyPr wrap="none" rtlCol="0">
            <a:spAutoFit/>
          </a:bodyPr>
          <a:lstStyle/>
          <a:p>
            <a:r>
              <a:rPr lang="pt-BR" b="1" dirty="0" smtClean="0">
                <a:solidFill>
                  <a:srgbClr val="FF0000"/>
                </a:solidFill>
              </a:rPr>
              <a:t>k = c + z</a:t>
            </a:r>
            <a:endParaRPr lang="pt-BR" b="1" dirty="0">
              <a:solidFill>
                <a:srgbClr val="FF0000"/>
              </a:solidFill>
            </a:endParaRPr>
          </a:p>
        </p:txBody>
      </p:sp>
    </p:spTree>
    <p:extLst>
      <p:ext uri="{BB962C8B-B14F-4D97-AF65-F5344CB8AC3E}">
        <p14:creationId xmlns:p14="http://schemas.microsoft.com/office/powerpoint/2010/main" val="50183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Experimental</a:t>
            </a:r>
            <a:endParaRPr lang="pt-BR" dirty="0"/>
          </a:p>
        </p:txBody>
      </p:sp>
      <p:sp>
        <p:nvSpPr>
          <p:cNvPr id="3" name="Espaço Reservado para Conteúdo 2"/>
          <p:cNvSpPr>
            <a:spLocks noGrp="1"/>
          </p:cNvSpPr>
          <p:nvPr>
            <p:ph idx="1"/>
          </p:nvPr>
        </p:nvSpPr>
        <p:spPr>
          <a:xfrm>
            <a:off x="838200" y="2095591"/>
            <a:ext cx="10515600" cy="4351338"/>
          </a:xfrm>
        </p:spPr>
        <p:txBody>
          <a:bodyPr/>
          <a:lstStyle/>
          <a:p>
            <a:pPr marL="0" indent="0" algn="just">
              <a:buNone/>
            </a:pPr>
            <a:r>
              <a:rPr lang="pt-BR" dirty="0" smtClean="0"/>
              <a:t>Maneira como os tratamentos são designados às unidades experimentais.</a:t>
            </a:r>
          </a:p>
          <a:p>
            <a:pPr marL="0" indent="0" algn="just">
              <a:buNone/>
            </a:pPr>
            <a:endParaRPr lang="pt-BR" dirty="0"/>
          </a:p>
          <a:p>
            <a:pPr marL="0" indent="0" algn="just">
              <a:buNone/>
            </a:pPr>
            <a:endParaRPr lang="pt-BR" dirty="0" smtClean="0"/>
          </a:p>
          <a:p>
            <a:pPr marL="0" indent="0" algn="just">
              <a:buNone/>
            </a:pPr>
            <a:endParaRPr lang="pt-BR" dirty="0"/>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676" t="21292" r="6620" b="17519"/>
          <a:stretch/>
        </p:blipFill>
        <p:spPr>
          <a:xfrm>
            <a:off x="4207951" y="2897399"/>
            <a:ext cx="4033023" cy="3844684"/>
          </a:xfrm>
          <a:prstGeom prst="rect">
            <a:avLst/>
          </a:prstGeom>
        </p:spPr>
      </p:pic>
    </p:spTree>
    <p:extLst>
      <p:ext uri="{BB962C8B-B14F-4D97-AF65-F5344CB8AC3E}">
        <p14:creationId xmlns:p14="http://schemas.microsoft.com/office/powerpoint/2010/main" val="28272572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752601"/>
            <a:ext cx="8278813"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266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698500"/>
            <a:ext cx="80645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6">
            <a:extLst>
              <a:ext uri="{FF2B5EF4-FFF2-40B4-BE49-F238E27FC236}">
                <a16:creationId xmlns:a16="http://schemas.microsoft.com/office/drawing/2014/main" id="{ACDAD67D-123C-430F-B508-8AB6CD5E9CCA}"/>
              </a:ext>
            </a:extLst>
          </p:cNvPr>
          <p:cNvSpPr txBox="1">
            <a:spLocks noChangeArrowheads="1"/>
          </p:cNvSpPr>
          <p:nvPr/>
        </p:nvSpPr>
        <p:spPr bwMode="auto">
          <a:xfrm>
            <a:off x="3719514" y="188913"/>
            <a:ext cx="5113337" cy="366712"/>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a:latin typeface="Book Antiqua" pitchFamily="18" charset="0"/>
                <a:cs typeface="Arial" charset="0"/>
              </a:rPr>
              <a:t>Proc GLM - Análise intrablocos</a:t>
            </a:r>
          </a:p>
        </p:txBody>
      </p:sp>
    </p:spTree>
    <p:extLst>
      <p:ext uri="{BB962C8B-B14F-4D97-AF65-F5344CB8AC3E}">
        <p14:creationId xmlns:p14="http://schemas.microsoft.com/office/powerpoint/2010/main" val="31280293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765176"/>
            <a:ext cx="8532813"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753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003301"/>
            <a:ext cx="8856663"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613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r>
              <a:rPr lang="pt-BR" dirty="0" smtClean="0"/>
              <a:t>Delineamento mais eficientes são aqueles cujos blocos contém todos os tratamentos a serem comparados (DBC).</a:t>
            </a:r>
          </a:p>
          <a:p>
            <a:r>
              <a:rPr lang="pt-BR" dirty="0" smtClean="0"/>
              <a:t>Os </a:t>
            </a:r>
            <a:r>
              <a:rPr lang="pt-BR" dirty="0" err="1" smtClean="0"/>
              <a:t>látices</a:t>
            </a:r>
            <a:r>
              <a:rPr lang="pt-BR" dirty="0" smtClean="0"/>
              <a:t> balanceados são os mais eficientes dentre os delineamentos de blocos incompletos.</a:t>
            </a:r>
          </a:p>
          <a:p>
            <a:r>
              <a:rPr lang="pt-BR" dirty="0" err="1" smtClean="0"/>
              <a:t>Látices</a:t>
            </a:r>
            <a:r>
              <a:rPr lang="pt-BR" dirty="0" smtClean="0"/>
              <a:t> parcialmente balanceados e alfa-</a:t>
            </a:r>
            <a:r>
              <a:rPr lang="pt-BR" dirty="0" err="1" smtClean="0"/>
              <a:t>látices</a:t>
            </a:r>
            <a:r>
              <a:rPr lang="pt-BR" dirty="0" smtClean="0"/>
              <a:t> são mais versáteis porém resultam em menor precisão experimental.</a:t>
            </a:r>
          </a:p>
          <a:p>
            <a:r>
              <a:rPr lang="pt-BR" dirty="0" smtClean="0"/>
              <a:t>Os blocos aumentados são interessantes para serem utilizados nas fases iniciais dos programas de melhoramento, quando não se dispõe de semente suficiente para fazer repetições ou não se dispõe de área suficiente. Porém resultam em menor precisão experimental.</a:t>
            </a:r>
          </a:p>
        </p:txBody>
      </p:sp>
      <p:sp>
        <p:nvSpPr>
          <p:cNvPr id="4" name="Título 1"/>
          <p:cNvSpPr txBox="1">
            <a:spLocks/>
          </p:cNvSpPr>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Conclusões Importantes</a:t>
            </a:r>
            <a:endParaRPr lang="pt-BR" i="1" dirty="0"/>
          </a:p>
        </p:txBody>
      </p:sp>
    </p:spTree>
    <p:extLst>
      <p:ext uri="{BB962C8B-B14F-4D97-AF65-F5344CB8AC3E}">
        <p14:creationId xmlns:p14="http://schemas.microsoft.com/office/powerpoint/2010/main" val="22945552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r>
              <a:rPr lang="pt-BR" dirty="0" smtClean="0"/>
              <a:t>Delineamentos de </a:t>
            </a:r>
            <a:r>
              <a:rPr lang="pt-BR" dirty="0" err="1" smtClean="0"/>
              <a:t>látices</a:t>
            </a:r>
            <a:r>
              <a:rPr lang="pt-BR" dirty="0" smtClean="0"/>
              <a:t> podem proporcionar maior vantagem quando comparados com grupos de experimentos com tratamentos comuns, por possuírem maior número de primeiros associados.</a:t>
            </a:r>
          </a:p>
          <a:p>
            <a:r>
              <a:rPr lang="pt-BR" dirty="0" smtClean="0"/>
              <a:t>Grupos de experimentos são mais robustos pois podem ser utilizados experimentos com números diferentes de tratamentos regulares e de blocos sem nenhum prejuízo.</a:t>
            </a:r>
          </a:p>
        </p:txBody>
      </p:sp>
      <p:sp>
        <p:nvSpPr>
          <p:cNvPr id="4" name="Título 1"/>
          <p:cNvSpPr txBox="1">
            <a:spLocks/>
          </p:cNvSpPr>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Conclusões Importantes</a:t>
            </a:r>
            <a:endParaRPr lang="pt-BR" i="1" dirty="0"/>
          </a:p>
        </p:txBody>
      </p:sp>
    </p:spTree>
    <p:extLst>
      <p:ext uri="{BB962C8B-B14F-4D97-AF65-F5344CB8AC3E}">
        <p14:creationId xmlns:p14="http://schemas.microsoft.com/office/powerpoint/2010/main" val="4272003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2435225"/>
            <a:ext cx="10685416" cy="3591106"/>
          </a:xfrm>
        </p:spPr>
        <p:txBody>
          <a:bodyPr>
            <a:normAutofit lnSpcReduction="10000"/>
          </a:bodyPr>
          <a:lstStyle/>
          <a:p>
            <a:r>
              <a:rPr lang="pt-BR" dirty="0" smtClean="0">
                <a:solidFill>
                  <a:srgbClr val="00B050"/>
                </a:solidFill>
              </a:rPr>
              <a:t>Delineamento inteiramente </a:t>
            </a:r>
            <a:r>
              <a:rPr lang="pt-BR" dirty="0" err="1" smtClean="0">
                <a:solidFill>
                  <a:srgbClr val="00B050"/>
                </a:solidFill>
              </a:rPr>
              <a:t>casualizado</a:t>
            </a:r>
            <a:r>
              <a:rPr lang="pt-BR" dirty="0" smtClean="0">
                <a:solidFill>
                  <a:srgbClr val="00B050"/>
                </a:solidFill>
              </a:rPr>
              <a:t> </a:t>
            </a:r>
          </a:p>
          <a:p>
            <a:r>
              <a:rPr lang="pt-BR" dirty="0" smtClean="0">
                <a:solidFill>
                  <a:srgbClr val="00B050"/>
                </a:solidFill>
              </a:rPr>
              <a:t>Delineamento em blocos </a:t>
            </a:r>
            <a:r>
              <a:rPr lang="pt-BR" dirty="0" err="1" smtClean="0">
                <a:solidFill>
                  <a:srgbClr val="00B050"/>
                </a:solidFill>
              </a:rPr>
              <a:t>casualizados</a:t>
            </a:r>
            <a:r>
              <a:rPr lang="pt-BR" dirty="0" smtClean="0">
                <a:solidFill>
                  <a:srgbClr val="00B050"/>
                </a:solidFill>
              </a:rPr>
              <a:t> </a:t>
            </a:r>
          </a:p>
          <a:p>
            <a:r>
              <a:rPr lang="pt-BR" dirty="0" smtClean="0">
                <a:solidFill>
                  <a:srgbClr val="00B050"/>
                </a:solidFill>
              </a:rPr>
              <a:t>Delineamento de quadrado latino </a:t>
            </a:r>
          </a:p>
          <a:p>
            <a:r>
              <a:rPr lang="pt-BR" dirty="0" smtClean="0">
                <a:solidFill>
                  <a:srgbClr val="00B050"/>
                </a:solidFill>
              </a:rPr>
              <a:t>Delineamento de blocos incompletos </a:t>
            </a:r>
          </a:p>
          <a:p>
            <a:pPr lvl="1"/>
            <a:r>
              <a:rPr lang="pt-BR" dirty="0" err="1" smtClean="0">
                <a:solidFill>
                  <a:srgbClr val="00B050"/>
                </a:solidFill>
              </a:rPr>
              <a:t>Látices</a:t>
            </a:r>
            <a:endParaRPr lang="pt-BR" dirty="0" smtClean="0">
              <a:solidFill>
                <a:srgbClr val="00B050"/>
              </a:solidFill>
            </a:endParaRPr>
          </a:p>
          <a:p>
            <a:pPr lvl="1"/>
            <a:r>
              <a:rPr lang="pt-BR" dirty="0" smtClean="0">
                <a:solidFill>
                  <a:srgbClr val="00B050"/>
                </a:solidFill>
              </a:rPr>
              <a:t>Delineamento de blocos aumentados</a:t>
            </a:r>
          </a:p>
          <a:p>
            <a:pPr lvl="1"/>
            <a:r>
              <a:rPr lang="pt-BR" dirty="0" smtClean="0">
                <a:solidFill>
                  <a:srgbClr val="7030A0"/>
                </a:solidFill>
              </a:rPr>
              <a:t>Grupos </a:t>
            </a:r>
            <a:r>
              <a:rPr lang="pt-BR" dirty="0">
                <a:solidFill>
                  <a:srgbClr val="7030A0"/>
                </a:solidFill>
              </a:rPr>
              <a:t>de experimentos</a:t>
            </a:r>
          </a:p>
          <a:p>
            <a:r>
              <a:rPr lang="pt-BR" dirty="0" smtClean="0">
                <a:solidFill>
                  <a:srgbClr val="7030A0"/>
                </a:solidFill>
              </a:rPr>
              <a:t>Experimentos em testemunha intercalar</a:t>
            </a:r>
          </a:p>
          <a:p>
            <a:endParaRPr lang="pt-BR" dirty="0"/>
          </a:p>
        </p:txBody>
      </p:sp>
      <p:sp>
        <p:nvSpPr>
          <p:cNvPr id="4" name="Título 1"/>
          <p:cNvSpPr txBox="1">
            <a:spLocks/>
          </p:cNvSpPr>
          <p:nvPr/>
        </p:nvSpPr>
        <p:spPr>
          <a:xfrm>
            <a:off x="1008017" y="238851"/>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Formas de implantação (“delineamentos”) de experimentos no melhoramento de plantas</a:t>
            </a:r>
            <a:endParaRPr lang="pt-BR" dirty="0"/>
          </a:p>
        </p:txBody>
      </p:sp>
      <p:sp>
        <p:nvSpPr>
          <p:cNvPr id="5" name="Retângulo 4"/>
          <p:cNvSpPr/>
          <p:nvPr/>
        </p:nvSpPr>
        <p:spPr>
          <a:xfrm>
            <a:off x="838199" y="1564414"/>
            <a:ext cx="10685417" cy="830997"/>
          </a:xfrm>
          <a:prstGeom prst="rect">
            <a:avLst/>
          </a:prstGeom>
        </p:spPr>
        <p:txBody>
          <a:bodyPr wrap="square">
            <a:spAutoFit/>
          </a:bodyPr>
          <a:lstStyle/>
          <a:p>
            <a:pPr algn="ctr"/>
            <a:r>
              <a:rPr lang="pt-BR" sz="2400" dirty="0">
                <a:solidFill>
                  <a:srgbClr val="FF0000"/>
                </a:solidFill>
              </a:rPr>
              <a:t>A escolha </a:t>
            </a:r>
            <a:r>
              <a:rPr lang="pt-BR" sz="2400" dirty="0" smtClean="0">
                <a:solidFill>
                  <a:srgbClr val="FF0000"/>
                </a:solidFill>
              </a:rPr>
              <a:t>de como implantar um experimento visa </a:t>
            </a:r>
            <a:r>
              <a:rPr lang="pt-BR" sz="2400" dirty="0">
                <a:solidFill>
                  <a:srgbClr val="FF0000"/>
                </a:solidFill>
              </a:rPr>
              <a:t>atender os princípios básicos da experimentação e os fatores práticos da </a:t>
            </a:r>
            <a:r>
              <a:rPr lang="pt-BR" sz="2400" dirty="0" smtClean="0">
                <a:solidFill>
                  <a:srgbClr val="FF0000"/>
                </a:solidFill>
              </a:rPr>
              <a:t>implantação </a:t>
            </a:r>
            <a:r>
              <a:rPr lang="pt-BR" sz="2400" dirty="0">
                <a:solidFill>
                  <a:srgbClr val="FF0000"/>
                </a:solidFill>
              </a:rPr>
              <a:t>de um </a:t>
            </a:r>
            <a:r>
              <a:rPr lang="pt-BR" sz="2400" dirty="0" smtClean="0">
                <a:solidFill>
                  <a:srgbClr val="FF0000"/>
                </a:solidFill>
              </a:rPr>
              <a:t>experimento.</a:t>
            </a:r>
            <a:endParaRPr lang="pt-BR" sz="2400" dirty="0">
              <a:solidFill>
                <a:srgbClr val="FF0000"/>
              </a:solidFill>
            </a:endParaRPr>
          </a:p>
        </p:txBody>
      </p:sp>
    </p:spTree>
    <p:extLst>
      <p:ext uri="{BB962C8B-B14F-4D97-AF65-F5344CB8AC3E}">
        <p14:creationId xmlns:p14="http://schemas.microsoft.com/office/powerpoint/2010/main" val="1855045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a:t>
            </a:r>
            <a:r>
              <a:rPr lang="pt-BR" dirty="0" err="1" smtClean="0"/>
              <a:t>Casualizados</a:t>
            </a:r>
            <a:endParaRPr lang="pt-BR" dirty="0"/>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676" t="21292" r="6620" b="17519"/>
          <a:stretch/>
        </p:blipFill>
        <p:spPr>
          <a:xfrm>
            <a:off x="193766" y="1817327"/>
            <a:ext cx="4789733" cy="4566056"/>
          </a:xfrm>
          <a:prstGeom prst="rect">
            <a:avLst/>
          </a:prstGeom>
        </p:spPr>
      </p:pic>
      <p:sp>
        <p:nvSpPr>
          <p:cNvPr id="6" name="Espaço Reservado para Conteúdo 2"/>
          <p:cNvSpPr>
            <a:spLocks noGrp="1"/>
          </p:cNvSpPr>
          <p:nvPr>
            <p:ph idx="1"/>
          </p:nvPr>
        </p:nvSpPr>
        <p:spPr>
          <a:xfrm>
            <a:off x="5068581" y="1913121"/>
            <a:ext cx="6844745" cy="712328"/>
          </a:xfrm>
        </p:spPr>
        <p:txBody>
          <a:bodyPr>
            <a:noAutofit/>
          </a:bodyPr>
          <a:lstStyle/>
          <a:p>
            <a:pPr algn="just"/>
            <a:r>
              <a:rPr lang="pt-BR" dirty="0" smtClean="0">
                <a:solidFill>
                  <a:srgbClr val="FF0000"/>
                </a:solidFill>
              </a:rPr>
              <a:t>Há restrição na casualização;</a:t>
            </a:r>
          </a:p>
          <a:p>
            <a:pPr algn="just"/>
            <a:r>
              <a:rPr lang="pt-BR" dirty="0" smtClean="0">
                <a:solidFill>
                  <a:srgbClr val="FF0000"/>
                </a:solidFill>
              </a:rPr>
              <a:t>Todos os tratamentos são amostrados dentro de cada bloco;</a:t>
            </a:r>
            <a:endParaRPr lang="pt-BR" dirty="0">
              <a:solidFill>
                <a:srgbClr val="FF0000"/>
              </a:solidFill>
            </a:endParaRPr>
          </a:p>
          <a:p>
            <a:pPr algn="just"/>
            <a:r>
              <a:rPr lang="pt-BR" dirty="0" smtClean="0">
                <a:solidFill>
                  <a:srgbClr val="FF0000"/>
                </a:solidFill>
              </a:rPr>
              <a:t>Homogeneidade na área dentro dos blocos;</a:t>
            </a:r>
          </a:p>
          <a:p>
            <a:pPr algn="just"/>
            <a:r>
              <a:rPr lang="pt-BR" dirty="0" smtClean="0">
                <a:solidFill>
                  <a:srgbClr val="FF0000"/>
                </a:solidFill>
              </a:rPr>
              <a:t>Não há homogeneidade na área total;</a:t>
            </a:r>
          </a:p>
          <a:p>
            <a:pPr algn="just"/>
            <a:r>
              <a:rPr lang="pt-BR" dirty="0" smtClean="0">
                <a:solidFill>
                  <a:srgbClr val="FF0000"/>
                </a:solidFill>
              </a:rPr>
              <a:t>Utilizados em áreas que existe variação ambiental em um sentido da área.</a:t>
            </a:r>
          </a:p>
          <a:p>
            <a:pPr algn="just"/>
            <a:r>
              <a:rPr lang="pt-BR" dirty="0" smtClean="0">
                <a:solidFill>
                  <a:srgbClr val="FF0000"/>
                </a:solidFill>
              </a:rPr>
              <a:t>Ideal para avaliação de poucos tratamentos, uma vez que todos os tratamentos devem estar nos blocos que a área é homogênea.</a:t>
            </a:r>
            <a:endParaRPr lang="pt-BR" dirty="0" smtClean="0"/>
          </a:p>
        </p:txBody>
      </p:sp>
    </p:spTree>
    <p:extLst>
      <p:ext uri="{BB962C8B-B14F-4D97-AF65-F5344CB8AC3E}">
        <p14:creationId xmlns:p14="http://schemas.microsoft.com/office/powerpoint/2010/main" val="2869838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5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1                2                3</a:t>
            </a:r>
            <a:endParaRPr lang="pt-BR" b="1" dirty="0">
              <a:solidFill>
                <a:schemeClr val="bg1"/>
              </a:solidFill>
            </a:endParaRPr>
          </a:p>
        </p:txBody>
      </p:sp>
      <p:sp>
        <p:nvSpPr>
          <p:cNvPr id="16" name="Retângulo 15"/>
          <p:cNvSpPr/>
          <p:nvPr/>
        </p:nvSpPr>
        <p:spPr>
          <a:xfrm>
            <a:off x="191589" y="346969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4                5                6</a:t>
            </a:r>
            <a:endParaRPr lang="pt-BR" b="1" dirty="0">
              <a:solidFill>
                <a:schemeClr val="bg1"/>
              </a:solidFill>
            </a:endParaRPr>
          </a:p>
        </p:txBody>
      </p:sp>
      <p:sp>
        <p:nvSpPr>
          <p:cNvPr id="17" name="Retângulo 16"/>
          <p:cNvSpPr/>
          <p:nvPr/>
        </p:nvSpPr>
        <p:spPr>
          <a:xfrm>
            <a:off x="191589" y="394841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7                8                9</a:t>
            </a:r>
            <a:endParaRPr lang="pt-BR" b="1" dirty="0">
              <a:solidFill>
                <a:schemeClr val="bg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5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1                4                7</a:t>
            </a:r>
            <a:endParaRPr lang="pt-BR" b="1" dirty="0">
              <a:solidFill>
                <a:schemeClr val="bg1"/>
              </a:solidFill>
            </a:endParaRPr>
          </a:p>
        </p:txBody>
      </p:sp>
      <p:sp>
        <p:nvSpPr>
          <p:cNvPr id="33" name="Retângulo 32"/>
          <p:cNvSpPr/>
          <p:nvPr/>
        </p:nvSpPr>
        <p:spPr>
          <a:xfrm>
            <a:off x="2712721" y="346969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2                5                8</a:t>
            </a:r>
            <a:endParaRPr lang="pt-BR" b="1" dirty="0">
              <a:solidFill>
                <a:schemeClr val="bg1"/>
              </a:solidFill>
            </a:endParaRPr>
          </a:p>
        </p:txBody>
      </p:sp>
      <p:sp>
        <p:nvSpPr>
          <p:cNvPr id="34" name="Retângulo 33"/>
          <p:cNvSpPr/>
          <p:nvPr/>
        </p:nvSpPr>
        <p:spPr>
          <a:xfrm>
            <a:off x="2712721" y="394841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3                6                9</a:t>
            </a:r>
            <a:endParaRPr lang="pt-BR" b="1" dirty="0">
              <a:solidFill>
                <a:schemeClr val="bg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1                5                9</a:t>
            </a:r>
            <a:endParaRPr lang="pt-BR" b="1" dirty="0">
              <a:solidFill>
                <a:schemeClr val="bg1"/>
              </a:solidFill>
            </a:endParaRPr>
          </a:p>
        </p:txBody>
      </p:sp>
      <p:sp>
        <p:nvSpPr>
          <p:cNvPr id="37" name="Retângulo 36"/>
          <p:cNvSpPr/>
          <p:nvPr/>
        </p:nvSpPr>
        <p:spPr>
          <a:xfrm>
            <a:off x="191589" y="5042473"/>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2                6                7</a:t>
            </a:r>
            <a:endParaRPr lang="pt-BR" b="1" dirty="0">
              <a:solidFill>
                <a:schemeClr val="bg1"/>
              </a:solidFill>
            </a:endParaRPr>
          </a:p>
        </p:txBody>
      </p:sp>
      <p:sp>
        <p:nvSpPr>
          <p:cNvPr id="38" name="Retângulo 37"/>
          <p:cNvSpPr/>
          <p:nvPr/>
        </p:nvSpPr>
        <p:spPr>
          <a:xfrm>
            <a:off x="191589" y="552119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3                4                8</a:t>
            </a:r>
            <a:endParaRPr lang="pt-BR" b="1" dirty="0">
              <a:solidFill>
                <a:schemeClr val="bg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3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1                6                8</a:t>
            </a:r>
            <a:endParaRPr lang="pt-BR" b="1" dirty="0">
              <a:solidFill>
                <a:schemeClr val="bg1"/>
              </a:solidFill>
            </a:endParaRPr>
          </a:p>
        </p:txBody>
      </p:sp>
      <p:sp>
        <p:nvSpPr>
          <p:cNvPr id="41" name="Retângulo 40"/>
          <p:cNvSpPr/>
          <p:nvPr/>
        </p:nvSpPr>
        <p:spPr>
          <a:xfrm>
            <a:off x="2712673" y="5042473"/>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2                4                9</a:t>
            </a:r>
            <a:endParaRPr lang="pt-BR" b="1" dirty="0">
              <a:solidFill>
                <a:schemeClr val="bg1"/>
              </a:solidFill>
            </a:endParaRPr>
          </a:p>
        </p:txBody>
      </p:sp>
      <p:sp>
        <p:nvSpPr>
          <p:cNvPr id="42" name="Retângulo 41"/>
          <p:cNvSpPr/>
          <p:nvPr/>
        </p:nvSpPr>
        <p:spPr>
          <a:xfrm>
            <a:off x="2712673" y="552119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3                5                7</a:t>
            </a:r>
            <a:endParaRPr lang="pt-BR" b="1" dirty="0">
              <a:solidFill>
                <a:schemeClr val="bg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B</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B</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B</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B</a:t>
            </a:r>
            <a:r>
              <a:rPr lang="pt-BR" sz="2800" b="1" baseline="-25000" dirty="0" smtClean="0"/>
              <a:t>4</a:t>
            </a:r>
            <a:endParaRPr lang="pt-BR" sz="2800" b="1" dirty="0"/>
          </a:p>
        </p:txBody>
      </p:sp>
      <p:sp>
        <p:nvSpPr>
          <p:cNvPr id="26" name="Título 1"/>
          <p:cNvSpPr txBox="1">
            <a:spLocks/>
          </p:cNvSpPr>
          <p:nvPr/>
        </p:nvSpPr>
        <p:spPr>
          <a:xfrm>
            <a:off x="990600" y="5175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Delineamento em Blocos </a:t>
            </a:r>
            <a:r>
              <a:rPr lang="pt-BR" dirty="0" err="1" smtClean="0"/>
              <a:t>Casualizados</a:t>
            </a:r>
            <a:endParaRPr lang="pt-BR" dirty="0"/>
          </a:p>
        </p:txBody>
      </p:sp>
      <p:sp>
        <p:nvSpPr>
          <p:cNvPr id="28" name="Espaço Reservado para Conteúdo 2"/>
          <p:cNvSpPr txBox="1">
            <a:spLocks/>
          </p:cNvSpPr>
          <p:nvPr/>
        </p:nvSpPr>
        <p:spPr>
          <a:xfrm>
            <a:off x="5181793" y="3202482"/>
            <a:ext cx="6844745"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solidFill>
                  <a:srgbClr val="FF0000"/>
                </a:solidFill>
              </a:rPr>
              <a:t>Todos os tratamentos são amostrados dentro de cada bloco;</a:t>
            </a:r>
          </a:p>
        </p:txBody>
      </p:sp>
    </p:spTree>
    <p:extLst>
      <p:ext uri="{BB962C8B-B14F-4D97-AF65-F5344CB8AC3E}">
        <p14:creationId xmlns:p14="http://schemas.microsoft.com/office/powerpoint/2010/main" val="908696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2186</TotalTime>
  <Words>3726</Words>
  <Application>Microsoft Office PowerPoint</Application>
  <PresentationFormat>Widescreen</PresentationFormat>
  <Paragraphs>1353</Paragraphs>
  <Slides>65</Slides>
  <Notes>1</Notes>
  <HiddenSlides>0</HiddenSlides>
  <MMClips>0</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1</vt:i4>
      </vt:variant>
      <vt:variant>
        <vt:lpstr>Títulos de slides</vt:lpstr>
      </vt:variant>
      <vt:variant>
        <vt:i4>65</vt:i4>
      </vt:variant>
    </vt:vector>
  </HeadingPairs>
  <TitlesOfParts>
    <vt:vector size="77" baseType="lpstr">
      <vt:lpstr>Arial</vt:lpstr>
      <vt:lpstr>Book Antiqua</vt:lpstr>
      <vt:lpstr>Calibri</vt:lpstr>
      <vt:lpstr>Calibri Light</vt:lpstr>
      <vt:lpstr>Cambria Math</vt:lpstr>
      <vt:lpstr>Century</vt:lpstr>
      <vt:lpstr>Century Gothic</vt:lpstr>
      <vt:lpstr>Symbol</vt:lpstr>
      <vt:lpstr>Times New Roman</vt:lpstr>
      <vt:lpstr>Wingdings</vt:lpstr>
      <vt:lpstr>Tema do Office</vt:lpstr>
      <vt:lpstr>Equation</vt:lpstr>
      <vt:lpstr>Análise de Experimentos em Genética e Melhoramento de Plantas  Princípios Básicos Da Experimentação e Suas Implicações Na Genética e No Melhoramento De Plantas</vt:lpstr>
      <vt:lpstr>Experimento</vt:lpstr>
      <vt:lpstr>Princípios Básicos Da Experimentação</vt:lpstr>
      <vt:lpstr>Princípios Básicos Da Experimentação</vt:lpstr>
      <vt:lpstr>Princípios Básicos Da Experimentação</vt:lpstr>
      <vt:lpstr>Delineamento Experimental</vt:lpstr>
      <vt:lpstr>Apresentação do PowerPoint</vt:lpstr>
      <vt:lpstr>Delineamento em Blocos Casualizados</vt:lpstr>
      <vt:lpstr>Apresentação do PowerPoint</vt:lpstr>
      <vt:lpstr>Apresentação do PowerPoint</vt:lpstr>
      <vt:lpstr>Apresentação do PowerPoint</vt:lpstr>
      <vt:lpstr>Apresentação do PowerPoint</vt:lpstr>
      <vt:lpstr>Delineamentos de Blocos Incompletos</vt:lpstr>
      <vt:lpstr>Apresentação do PowerPoint</vt:lpstr>
      <vt:lpstr>Apresentação do PowerPoint</vt:lpstr>
      <vt:lpstr>Apresentação do PowerPoint</vt:lpstr>
      <vt:lpstr>Apresentação do PowerPoint</vt:lpstr>
      <vt:lpstr>Apresentação do PowerPoint</vt:lpstr>
      <vt:lpstr>Apresentação do PowerPoint</vt:lpstr>
      <vt:lpstr>Látice Quadrado Balanceado – v = k²</vt:lpstr>
      <vt:lpstr>Apresentação do PowerPoint</vt:lpstr>
      <vt:lpstr>Apresentação do PowerPoint</vt:lpstr>
      <vt:lpstr>Apresentação do PowerPoint</vt:lpstr>
      <vt:lpstr>Apresentação do PowerPoint</vt:lpstr>
      <vt:lpstr>Apresentação do PowerPoint</vt:lpstr>
      <vt:lpstr>Apresentação do PowerPoint</vt:lpstr>
      <vt:lpstr>Delineamento em Blocos Incompletos Látice Quadrado Desbalanceado – v = k²</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Delineamento em Blocos Incompletos Blocos Aumentados</vt:lpstr>
      <vt:lpstr>Apresentação do PowerPoint</vt:lpstr>
      <vt:lpstr>Apresentação do PowerPoint</vt:lpstr>
      <vt:lpstr>Apresentação do PowerPoint</vt:lpstr>
      <vt:lpstr>Apresentação do PowerPoint</vt:lpstr>
      <vt:lpstr>Apresentação do PowerPoint</vt:lpstr>
      <vt:lpstr>Grupos de Experimentos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Análise de Experimentos em Genética e Melhoramento de Plantas</dc:title>
  <dc:creator>Cliente</dc:creator>
  <cp:lastModifiedBy>Cliente</cp:lastModifiedBy>
  <cp:revision>190</cp:revision>
  <dcterms:created xsi:type="dcterms:W3CDTF">2019-05-16T17:24:43Z</dcterms:created>
  <dcterms:modified xsi:type="dcterms:W3CDTF">2019-11-28T13:05:30Z</dcterms:modified>
</cp:coreProperties>
</file>